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7" r:id="rId5"/>
  </p:sldMasterIdLst>
  <p:notesMasterIdLst>
    <p:notesMasterId r:id="rId33"/>
  </p:notesMasterIdLst>
  <p:handoutMasterIdLst>
    <p:handoutMasterId r:id="rId34"/>
  </p:handoutMasterIdLst>
  <p:sldIdLst>
    <p:sldId id="256" r:id="rId6"/>
    <p:sldId id="282"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0DA19F-ABD7-28CE-C278-A1300057B10C}" v="2" dt="2023-04-07T10:55:13.089"/>
    <p1510:client id="{FBDAD087-2F51-4624-9AC9-2B1BF8A50FBD}" v="4" dt="2023-02-09T11:10:18.60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528" autoAdjust="0"/>
  </p:normalViewPr>
  <p:slideViewPr>
    <p:cSldViewPr snapToGrid="0">
      <p:cViewPr varScale="1">
        <p:scale>
          <a:sx n="71" d="100"/>
          <a:sy n="71" d="100"/>
        </p:scale>
        <p:origin x="460" y="40"/>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590DA19F-ABD7-28CE-C278-A1300057B10C}"/>
    <pc:docChg chg="addSld sldOrd addMainMaster">
      <pc:chgData name="GOMEZ, Paula" userId="S::gomezp@who.int::c93cf399-3ed7-4230-9282-8831e3fe5ae7" providerId="AD" clId="Web-{590DA19F-ABD7-28CE-C278-A1300057B10C}" dt="2023-04-07T10:55:13.089" v="1"/>
      <pc:docMkLst>
        <pc:docMk/>
      </pc:docMkLst>
      <pc:sldChg chg="add ord">
        <pc:chgData name="GOMEZ, Paula" userId="S::gomezp@who.int::c93cf399-3ed7-4230-9282-8831e3fe5ae7" providerId="AD" clId="Web-{590DA19F-ABD7-28CE-C278-A1300057B10C}" dt="2023-04-07T10:55:13.089" v="1"/>
        <pc:sldMkLst>
          <pc:docMk/>
          <pc:sldMk cId="1729847896" sldId="282"/>
        </pc:sldMkLst>
      </pc:sldChg>
      <pc:sldMasterChg chg="add addSldLayout">
        <pc:chgData name="GOMEZ, Paula" userId="S::gomezp@who.int::c93cf399-3ed7-4230-9282-8831e3fe5ae7" providerId="AD" clId="Web-{590DA19F-ABD7-28CE-C278-A1300057B10C}" dt="2023-04-07T10:55:09.417" v="0"/>
        <pc:sldMasterMkLst>
          <pc:docMk/>
          <pc:sldMasterMk cId="0" sldId="2147483667"/>
        </pc:sldMasterMkLst>
        <pc:sldLayoutChg chg="add">
          <pc:chgData name="GOMEZ, Paula" userId="S::gomezp@who.int::c93cf399-3ed7-4230-9282-8831e3fe5ae7" providerId="AD" clId="Web-{590DA19F-ABD7-28CE-C278-A1300057B10C}" dt="2023-04-07T10:55:09.417" v="0"/>
          <pc:sldLayoutMkLst>
            <pc:docMk/>
            <pc:sldMasterMk cId="0" sldId="2147483667"/>
            <pc:sldLayoutMk cId="0" sldId="2147483668"/>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69"/>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0"/>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1"/>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2"/>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3"/>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4"/>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5"/>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6"/>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7"/>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8"/>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79"/>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0"/>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1"/>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2"/>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3"/>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4"/>
          </pc:sldLayoutMkLst>
        </pc:sldLayoutChg>
        <pc:sldLayoutChg chg="add">
          <pc:chgData name="GOMEZ, Paula" userId="S::gomezp@who.int::c93cf399-3ed7-4230-9282-8831e3fe5ae7" providerId="AD" clId="Web-{590DA19F-ABD7-28CE-C278-A1300057B10C}" dt="2023-04-07T10:55:09.417" v="0"/>
          <pc:sldLayoutMkLst>
            <pc:docMk/>
            <pc:sldMasterMk cId="0" sldId="2147483667"/>
            <pc:sldLayoutMk cId="0" sldId="2147483685"/>
          </pc:sldLayoutMkLst>
        </pc:sldLayoutChg>
      </pc:sldMasterChg>
    </pc:docChg>
  </pc:docChgLst>
  <pc:docChgLst>
    <pc:chgData name="GOMEZ, Paula" userId="c93cf399-3ed7-4230-9282-8831e3fe5ae7" providerId="ADAL" clId="{FBDAD087-2F51-4624-9AC9-2B1BF8A50FBD}"/>
    <pc:docChg chg="modSld">
      <pc:chgData name="GOMEZ, Paula" userId="c93cf399-3ed7-4230-9282-8831e3fe5ae7" providerId="ADAL" clId="{FBDAD087-2F51-4624-9AC9-2B1BF8A50FBD}" dt="2023-02-09T11:10:18.598" v="17" actId="1367"/>
      <pc:docMkLst>
        <pc:docMk/>
      </pc:docMkLst>
      <pc:sldChg chg="modNotesTx">
        <pc:chgData name="GOMEZ, Paula" userId="c93cf399-3ed7-4230-9282-8831e3fe5ae7" providerId="ADAL" clId="{FBDAD087-2F51-4624-9AC9-2B1BF8A50FBD}" dt="2023-02-09T11:06:32.221" v="0" actId="20577"/>
        <pc:sldMkLst>
          <pc:docMk/>
          <pc:sldMk cId="0" sldId="257"/>
        </pc:sldMkLst>
      </pc:sldChg>
      <pc:sldChg chg="modSp mod">
        <pc:chgData name="GOMEZ, Paula" userId="c93cf399-3ed7-4230-9282-8831e3fe5ae7" providerId="ADAL" clId="{FBDAD087-2F51-4624-9AC9-2B1BF8A50FBD}" dt="2023-02-09T11:07:14.851" v="2" actId="12"/>
        <pc:sldMkLst>
          <pc:docMk/>
          <pc:sldMk cId="0" sldId="258"/>
        </pc:sldMkLst>
        <pc:spChg chg="mod">
          <ac:chgData name="GOMEZ, Paula" userId="c93cf399-3ed7-4230-9282-8831e3fe5ae7" providerId="ADAL" clId="{FBDAD087-2F51-4624-9AC9-2B1BF8A50FBD}" dt="2023-02-09T11:07:14.851" v="2" actId="12"/>
          <ac:spMkLst>
            <pc:docMk/>
            <pc:sldMk cId="0" sldId="258"/>
            <ac:spMk id="288" creationId="{00000000-0000-0000-0000-000000000000}"/>
          </ac:spMkLst>
        </pc:spChg>
      </pc:sldChg>
      <pc:sldChg chg="modSp mod">
        <pc:chgData name="GOMEZ, Paula" userId="c93cf399-3ed7-4230-9282-8831e3fe5ae7" providerId="ADAL" clId="{FBDAD087-2F51-4624-9AC9-2B1BF8A50FBD}" dt="2023-02-09T11:07:21.765" v="3" actId="1076"/>
        <pc:sldMkLst>
          <pc:docMk/>
          <pc:sldMk cId="0" sldId="259"/>
        </pc:sldMkLst>
        <pc:spChg chg="mod">
          <ac:chgData name="GOMEZ, Paula" userId="c93cf399-3ed7-4230-9282-8831e3fe5ae7" providerId="ADAL" clId="{FBDAD087-2F51-4624-9AC9-2B1BF8A50FBD}" dt="2023-02-09T11:07:21.765" v="3" actId="1076"/>
          <ac:spMkLst>
            <pc:docMk/>
            <pc:sldMk cId="0" sldId="259"/>
            <ac:spMk id="292" creationId="{00000000-0000-0000-0000-000000000000}"/>
          </ac:spMkLst>
        </pc:spChg>
      </pc:sldChg>
      <pc:sldChg chg="modSp mod">
        <pc:chgData name="GOMEZ, Paula" userId="c93cf399-3ed7-4230-9282-8831e3fe5ae7" providerId="ADAL" clId="{FBDAD087-2F51-4624-9AC9-2B1BF8A50FBD}" dt="2023-02-09T11:07:59.339" v="5" actId="207"/>
        <pc:sldMkLst>
          <pc:docMk/>
          <pc:sldMk cId="0" sldId="263"/>
        </pc:sldMkLst>
        <pc:spChg chg="mod">
          <ac:chgData name="GOMEZ, Paula" userId="c93cf399-3ed7-4230-9282-8831e3fe5ae7" providerId="ADAL" clId="{FBDAD087-2F51-4624-9AC9-2B1BF8A50FBD}" dt="2023-02-09T11:07:59.339" v="5" actId="207"/>
          <ac:spMkLst>
            <pc:docMk/>
            <pc:sldMk cId="0" sldId="263"/>
            <ac:spMk id="314" creationId="{00000000-0000-0000-0000-000000000000}"/>
          </ac:spMkLst>
        </pc:spChg>
      </pc:sldChg>
      <pc:sldChg chg="modSp mod">
        <pc:chgData name="GOMEZ, Paula" userId="c93cf399-3ed7-4230-9282-8831e3fe5ae7" providerId="ADAL" clId="{FBDAD087-2F51-4624-9AC9-2B1BF8A50FBD}" dt="2023-02-09T11:08:18.518" v="7" actId="113"/>
        <pc:sldMkLst>
          <pc:docMk/>
          <pc:sldMk cId="0" sldId="265"/>
        </pc:sldMkLst>
        <pc:spChg chg="mod">
          <ac:chgData name="GOMEZ, Paula" userId="c93cf399-3ed7-4230-9282-8831e3fe5ae7" providerId="ADAL" clId="{FBDAD087-2F51-4624-9AC9-2B1BF8A50FBD}" dt="2023-02-09T11:08:18.518" v="7" actId="113"/>
          <ac:spMkLst>
            <pc:docMk/>
            <pc:sldMk cId="0" sldId="265"/>
            <ac:spMk id="326" creationId="{00000000-0000-0000-0000-000000000000}"/>
          </ac:spMkLst>
        </pc:spChg>
      </pc:sldChg>
      <pc:sldChg chg="modSp mod">
        <pc:chgData name="GOMEZ, Paula" userId="c93cf399-3ed7-4230-9282-8831e3fe5ae7" providerId="ADAL" clId="{FBDAD087-2F51-4624-9AC9-2B1BF8A50FBD}" dt="2023-02-09T11:08:25.352" v="9" actId="20577"/>
        <pc:sldMkLst>
          <pc:docMk/>
          <pc:sldMk cId="0" sldId="266"/>
        </pc:sldMkLst>
        <pc:spChg chg="mod">
          <ac:chgData name="GOMEZ, Paula" userId="c93cf399-3ed7-4230-9282-8831e3fe5ae7" providerId="ADAL" clId="{FBDAD087-2F51-4624-9AC9-2B1BF8A50FBD}" dt="2023-02-09T11:08:25.352" v="9" actId="20577"/>
          <ac:spMkLst>
            <pc:docMk/>
            <pc:sldMk cId="0" sldId="266"/>
            <ac:spMk id="331" creationId="{00000000-0000-0000-0000-000000000000}"/>
          </ac:spMkLst>
        </pc:spChg>
      </pc:sldChg>
      <pc:sldChg chg="modSp mod">
        <pc:chgData name="GOMEZ, Paula" userId="c93cf399-3ed7-4230-9282-8831e3fe5ae7" providerId="ADAL" clId="{FBDAD087-2F51-4624-9AC9-2B1BF8A50FBD}" dt="2023-02-09T11:08:37.169" v="11" actId="20577"/>
        <pc:sldMkLst>
          <pc:docMk/>
          <pc:sldMk cId="0" sldId="271"/>
        </pc:sldMkLst>
        <pc:spChg chg="mod">
          <ac:chgData name="GOMEZ, Paula" userId="c93cf399-3ed7-4230-9282-8831e3fe5ae7" providerId="ADAL" clId="{FBDAD087-2F51-4624-9AC9-2B1BF8A50FBD}" dt="2023-02-09T11:08:37.169" v="11" actId="20577"/>
          <ac:spMkLst>
            <pc:docMk/>
            <pc:sldMk cId="0" sldId="271"/>
            <ac:spMk id="433" creationId="{00000000-0000-0000-0000-000000000000}"/>
          </ac:spMkLst>
        </pc:spChg>
      </pc:sldChg>
      <pc:sldChg chg="modSp mod">
        <pc:chgData name="GOMEZ, Paula" userId="c93cf399-3ed7-4230-9282-8831e3fe5ae7" providerId="ADAL" clId="{FBDAD087-2F51-4624-9AC9-2B1BF8A50FBD}" dt="2023-02-09T11:09:26.381" v="14" actId="1367"/>
        <pc:sldMkLst>
          <pc:docMk/>
          <pc:sldMk cId="0" sldId="272"/>
        </pc:sldMkLst>
        <pc:picChg chg="mod">
          <ac:chgData name="GOMEZ, Paula" userId="c93cf399-3ed7-4230-9282-8831e3fe5ae7" providerId="ADAL" clId="{FBDAD087-2F51-4624-9AC9-2B1BF8A50FBD}" dt="2023-02-09T11:09:26.381" v="14" actId="1367"/>
          <ac:picMkLst>
            <pc:docMk/>
            <pc:sldMk cId="0" sldId="272"/>
            <ac:picMk id="443" creationId="{00000000-0000-0000-0000-000000000000}"/>
          </ac:picMkLst>
        </pc:picChg>
      </pc:sldChg>
      <pc:sldChg chg="modSp">
        <pc:chgData name="GOMEZ, Paula" userId="c93cf399-3ed7-4230-9282-8831e3fe5ae7" providerId="ADAL" clId="{FBDAD087-2F51-4624-9AC9-2B1BF8A50FBD}" dt="2023-02-09T11:10:01.356" v="15" actId="1367"/>
        <pc:sldMkLst>
          <pc:docMk/>
          <pc:sldMk cId="0" sldId="273"/>
        </pc:sldMkLst>
        <pc:picChg chg="mod">
          <ac:chgData name="GOMEZ, Paula" userId="c93cf399-3ed7-4230-9282-8831e3fe5ae7" providerId="ADAL" clId="{FBDAD087-2F51-4624-9AC9-2B1BF8A50FBD}" dt="2023-02-09T11:10:01.356" v="15" actId="1367"/>
          <ac:picMkLst>
            <pc:docMk/>
            <pc:sldMk cId="0" sldId="273"/>
            <ac:picMk id="458" creationId="{00000000-0000-0000-0000-000000000000}"/>
          </ac:picMkLst>
        </pc:picChg>
      </pc:sldChg>
      <pc:sldChg chg="modSp">
        <pc:chgData name="GOMEZ, Paula" userId="c93cf399-3ed7-4230-9282-8831e3fe5ae7" providerId="ADAL" clId="{FBDAD087-2F51-4624-9AC9-2B1BF8A50FBD}" dt="2023-02-09T11:10:11.125" v="16" actId="1367"/>
        <pc:sldMkLst>
          <pc:docMk/>
          <pc:sldMk cId="0" sldId="276"/>
        </pc:sldMkLst>
        <pc:picChg chg="mod">
          <ac:chgData name="GOMEZ, Paula" userId="c93cf399-3ed7-4230-9282-8831e3fe5ae7" providerId="ADAL" clId="{FBDAD087-2F51-4624-9AC9-2B1BF8A50FBD}" dt="2023-02-09T11:10:11.125" v="16" actId="1367"/>
          <ac:picMkLst>
            <pc:docMk/>
            <pc:sldMk cId="0" sldId="276"/>
            <ac:picMk id="487" creationId="{00000000-0000-0000-0000-000000000000}"/>
          </ac:picMkLst>
        </pc:picChg>
      </pc:sldChg>
      <pc:sldChg chg="modSp">
        <pc:chgData name="GOMEZ, Paula" userId="c93cf399-3ed7-4230-9282-8831e3fe5ae7" providerId="ADAL" clId="{FBDAD087-2F51-4624-9AC9-2B1BF8A50FBD}" dt="2023-02-09T11:10:18.598" v="17" actId="1367"/>
        <pc:sldMkLst>
          <pc:docMk/>
          <pc:sldMk cId="0" sldId="277"/>
        </pc:sldMkLst>
        <pc:picChg chg="mod">
          <ac:chgData name="GOMEZ, Paula" userId="c93cf399-3ed7-4230-9282-8831e3fe5ae7" providerId="ADAL" clId="{FBDAD087-2F51-4624-9AC9-2B1BF8A50FBD}" dt="2023-02-09T11:10:18.598" v="17" actId="1367"/>
          <ac:picMkLst>
            <pc:docMk/>
            <pc:sldMk cId="0" sldId="277"/>
            <ac:picMk id="495"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a:extLst>
              <a:ext uri="{FF2B5EF4-FFF2-40B4-BE49-F238E27FC236}">
                <a16:creationId xmlns:a16="http://schemas.microsoft.com/office/drawing/2014/main" id="{32F091FC-C31F-4E92-2575-9831101E27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dirty="0"/>
          </a:p>
        </p:txBody>
      </p:sp>
      <p:sp>
        <p:nvSpPr>
          <p:cNvPr id="3" name="Dátum helye 2">
            <a:extLst>
              <a:ext uri="{FF2B5EF4-FFF2-40B4-BE49-F238E27FC236}">
                <a16:creationId xmlns:a16="http://schemas.microsoft.com/office/drawing/2014/main" id="{F7F56E57-79F4-5CD4-6499-052A0F40077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9CCD98A-B523-46D5-94FC-D037EF9AEC32}" type="datetimeFigureOut">
              <a:rPr lang="hu-HU" smtClean="0"/>
              <a:t>2023. 04. 07.</a:t>
            </a:fld>
            <a:endParaRPr lang="hu-HU" dirty="0"/>
          </a:p>
        </p:txBody>
      </p:sp>
      <p:sp>
        <p:nvSpPr>
          <p:cNvPr id="4" name="Élőláb helye 3">
            <a:extLst>
              <a:ext uri="{FF2B5EF4-FFF2-40B4-BE49-F238E27FC236}">
                <a16:creationId xmlns:a16="http://schemas.microsoft.com/office/drawing/2014/main" id="{2ECE4F0A-E00A-47C2-2BD2-2ECE86FF7CA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dirty="0"/>
          </a:p>
        </p:txBody>
      </p:sp>
      <p:sp>
        <p:nvSpPr>
          <p:cNvPr id="5" name="Dia számának helye 4">
            <a:extLst>
              <a:ext uri="{FF2B5EF4-FFF2-40B4-BE49-F238E27FC236}">
                <a16:creationId xmlns:a16="http://schemas.microsoft.com/office/drawing/2014/main" id="{337B50BE-E908-5259-D850-F09CA1FAAB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9E0C8F9-D247-481B-BFFA-48CFAA342EFA}" type="slidenum">
              <a:rPr lang="hu-HU" smtClean="0"/>
              <a:t>‹#›</a:t>
            </a:fld>
            <a:endParaRPr lang="hu-HU" dirty="0"/>
          </a:p>
        </p:txBody>
      </p:sp>
    </p:spTree>
    <p:extLst>
      <p:ext uri="{BB962C8B-B14F-4D97-AF65-F5344CB8AC3E}">
        <p14:creationId xmlns:p14="http://schemas.microsoft.com/office/powerpoint/2010/main" val="29751719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75" name="Shape 27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dn.who.int/media/docs/default-source/documents/emergencies/outbreak-toolkit/t0-final-05122019eef9c040f0c74f0bb2ffab0c7f7ebbd1_6931c8cc-e3df-4382-a271-00f5de384218.pdf?sfvrsn=6562806a_16%E2%80%8B"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who.int/docs/default-source/outbreak-toolkit/cif/zoonitic-flu.pdf?sfvrsn=7d72703f_2"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a:p>
        </p:txBody>
      </p:sp>
      <p:sp>
        <p:nvSpPr>
          <p:cNvPr id="310" name="Shape 31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9" name="Shape 329"/>
          <p:cNvSpPr>
            <a:spLocks noGrp="1"/>
          </p:cNvSpPr>
          <p:nvPr>
            <p:ph type="body" sz="quarter" idx="1"/>
          </p:nvPr>
        </p:nvSpPr>
        <p:spPr>
          <a:prstGeom prst="rect">
            <a:avLst/>
          </a:prstGeom>
        </p:spPr>
        <p:txBody>
          <a:bodyPr/>
          <a:lstStyle/>
          <a:p>
            <a:r>
              <a:rPr dirty="0"/>
              <a:t>For contact tracing, each group will work on a type of contact: Home, flight or work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3" name="Shape 333"/>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 name="Shape 43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1" name="Shape 431"/>
          <p:cNvSpPr>
            <a:spLocks noGrp="1"/>
          </p:cNvSpPr>
          <p:nvPr>
            <p:ph type="body" sz="quarter" idx="1"/>
          </p:nvPr>
        </p:nvSpPr>
        <p:spPr>
          <a:prstGeom prst="rect">
            <a:avLst/>
          </a:prstGeom>
        </p:spPr>
        <p:txBody>
          <a:bodyPr/>
          <a:lstStyle/>
          <a:p>
            <a:pPr>
              <a:spcBef>
                <a:spcPts val="600"/>
              </a:spcBef>
              <a:defRPr>
                <a:latin typeface="Source Sans Pro Bold"/>
                <a:ea typeface="Source Sans Pro Bold"/>
                <a:cs typeface="Source Sans Pro Bold"/>
                <a:sym typeface="Source Sans Pro Bold"/>
              </a:defRPr>
            </a:pPr>
            <a:r>
              <a:rPr dirty="0"/>
              <a:t>Reminder on tools/forms to be completed at this stage: </a:t>
            </a:r>
          </a:p>
          <a:p>
            <a:pPr>
              <a:spcBef>
                <a:spcPts val="600"/>
              </a:spcBef>
            </a:pPr>
            <a:r>
              <a:rPr dirty="0"/>
              <a:t>Line listing: register case in line listing</a:t>
            </a:r>
          </a:p>
          <a:p>
            <a:pPr>
              <a:spcBef>
                <a:spcPts val="600"/>
              </a:spcBef>
            </a:pPr>
            <a:r>
              <a:rPr u="sng" dirty="0">
                <a:solidFill>
                  <a:srgbClr val="0563C1"/>
                </a:solidFill>
                <a:uFill>
                  <a:solidFill>
                    <a:srgbClr val="0563C1"/>
                  </a:solidFill>
                </a:uFill>
                <a:hlinkClick r:id="rId3"/>
              </a:rPr>
              <a:t>Case investigation form: complete form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5" name="Shape 435"/>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hape 51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13" name="Shape 513"/>
          <p:cNvSpPr>
            <a:spLocks noGrp="1"/>
          </p:cNvSpPr>
          <p:nvPr>
            <p:ph type="body" sz="quarter" idx="1"/>
          </p:nvPr>
        </p:nvSpPr>
        <p:spPr>
          <a:prstGeom prst="rect">
            <a:avLst/>
          </a:prstGeom>
        </p:spPr>
        <p:txBody>
          <a:bodyPr/>
          <a:lstStyle/>
          <a:p>
            <a:pPr>
              <a:spcBef>
                <a:spcPts val="600"/>
              </a:spcBef>
              <a:defRPr>
                <a:latin typeface="Source Sans Pro Bold"/>
                <a:ea typeface="Source Sans Pro Bold"/>
                <a:cs typeface="Source Sans Pro Bold"/>
                <a:sym typeface="Source Sans Pro Bold"/>
              </a:defRPr>
            </a:pPr>
            <a:r>
              <a:rPr dirty="0"/>
              <a:t>Reminder on tools/forms to be completed at this stage: </a:t>
            </a:r>
          </a:p>
          <a:p>
            <a:pPr marL="342900" indent="-342900">
              <a:buSzPct val="100000"/>
              <a:buFont typeface="Helvetica"/>
              <a:buChar char="•"/>
            </a:pPr>
            <a:r>
              <a:rPr dirty="0"/>
              <a:t>Contact listing form </a:t>
            </a:r>
          </a:p>
          <a:p>
            <a:pPr marL="342900" indent="-342900">
              <a:buSzPct val="100000"/>
              <a:buFont typeface="Helvetica"/>
              <a:buChar char="•"/>
            </a:pPr>
            <a:r>
              <a:rPr dirty="0"/>
              <a:t>Contact follow-up form</a:t>
            </a:r>
          </a:p>
          <a:p>
            <a:pPr>
              <a:spcBef>
                <a:spcPts val="600"/>
              </a:spcBef>
            </a:pPr>
            <a:r>
              <a:rPr u="sng" dirty="0">
                <a:solidFill>
                  <a:srgbClr val="0563C1"/>
                </a:solidFill>
                <a:uFill>
                  <a:solidFill>
                    <a:srgbClr val="0563C1"/>
                  </a:solidFill>
                </a:uFill>
                <a:hlinkClick r:id="rId3"/>
              </a:rPr>
              <a:t>Forms</a:t>
            </a:r>
          </a:p>
          <a:p>
            <a:pPr>
              <a:spcBef>
                <a:spcPts val="600"/>
              </a:spcBef>
            </a:pPr>
            <a:endParaRPr u="sng" dirty="0">
              <a:solidFill>
                <a:srgbClr val="0563C1"/>
              </a:solidFill>
              <a:uFill>
                <a:solidFill>
                  <a:srgbClr val="0563C1"/>
                </a:solidFill>
              </a:uFill>
              <a:hlinkClick r:id="rId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29917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85" name="Shape 285"/>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527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hape 29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4" name="Shape 294"/>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9" name="Shape 299"/>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04" name="Shape 304"/>
          <p:cNvSpPr>
            <a:spLocks noGrp="1"/>
          </p:cNvSpPr>
          <p:nvPr>
            <p:ph type="body" sz="quarter" idx="1"/>
          </p:nvPr>
        </p:nvSpPr>
        <p:spPr>
          <a:prstGeom prst="rect">
            <a:avLst/>
          </a:prstGeom>
        </p:spPr>
        <p:txBody>
          <a:bodyPr/>
          <a:lstStyle/>
          <a:p>
            <a:r>
              <a:rPr dirty="0"/>
              <a:t>http://www.who.int/features/2017/plague-tracing-preventing/en/</a:t>
            </a:r>
          </a:p>
          <a:p>
            <a:r>
              <a:rPr dirty="0"/>
              <a:t>http://www.who.int/mediacentre/factsheets/fs267/en/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1" name="Shape 311"/>
          <p:cNvSpPr>
            <a:spLocks noGrp="1"/>
          </p:cNvSpPr>
          <p:nvPr>
            <p:ph type="body" sz="quarter" idx="1"/>
          </p:nvPr>
        </p:nvSpPr>
        <p:spPr>
          <a:prstGeom prst="rect">
            <a:avLst/>
          </a:prstGeom>
        </p:spPr>
        <p:txBody>
          <a:bodyPr/>
          <a:lstStyle/>
          <a:p>
            <a:r>
              <a:rPr dirty="0"/>
              <a:t>Need to establish standard case definition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9" name="Shape 319"/>
          <p:cNvSpPr>
            <a:spLocks noGrp="1"/>
          </p:cNvSpPr>
          <p:nvPr>
            <p:ph type="body" sz="quarter" idx="1"/>
          </p:nvPr>
        </p:nvSpPr>
        <p:spPr>
          <a:prstGeom prst="rect">
            <a:avLst/>
          </a:prstGeom>
        </p:spPr>
        <p:txBody>
          <a:bodyPr/>
          <a:lstStyle/>
          <a:p>
            <a:r>
              <a:rPr dirty="0"/>
              <a:t>http://www.who.int/features/2017/plague-tracing-preventing/en/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4" name="Shape 324"/>
          <p:cNvSpPr>
            <a:spLocks noGrp="1"/>
          </p:cNvSpPr>
          <p:nvPr>
            <p:ph type="body" sz="quarter" idx="1"/>
          </p:nvPr>
        </p:nvSpPr>
        <p:spPr>
          <a:prstGeom prst="rect">
            <a:avLst/>
          </a:prstGeom>
        </p:spPr>
        <p:txBody>
          <a:bodyPr/>
          <a:lstStyle/>
          <a:p>
            <a:r>
              <a:rPr dirty="0"/>
              <a:t>Step 1: case investigation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pic>
        <p:nvPicPr>
          <p:cNvPr id="24"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5"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7"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80E514CF-4EA1-EF1F-0946-0D2A8FA55A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DC348D4-E324-6D37-084F-91926C5B7B19}"/>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9"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70"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71"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5D8381F-CDF7-A05A-57CB-43FAB5025EA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4B8976DB-0990-A121-BCAA-2495AE2E9C36}"/>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8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 name="Slide Number">
            <a:extLst>
              <a:ext uri="{FF2B5EF4-FFF2-40B4-BE49-F238E27FC236}">
                <a16:creationId xmlns:a16="http://schemas.microsoft.com/office/drawing/2014/main" id="{8EFF0976-E0BC-3351-02DD-DFE6FA9E081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7B06D936-5392-606E-0777-25F1C68590F2}"/>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94"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9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dirty="0"/>
          </a:p>
        </p:txBody>
      </p:sp>
      <p:pic>
        <p:nvPicPr>
          <p:cNvPr id="196"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97"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8"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99"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E6D07B5-EEE4-ACFF-9B83-43B45039B33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DA87527-A9E6-53AD-E0A7-8108048C6397}"/>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7" name="Image" descr="Image"/>
          <p:cNvPicPr>
            <a:picLocks noChangeAspect="1"/>
          </p:cNvPicPr>
          <p:nvPr userDrawn="1"/>
        </p:nvPicPr>
        <p:blipFill>
          <a:blip r:embed="rId2"/>
          <a:stretch>
            <a:fillRect/>
          </a:stretch>
        </p:blipFill>
        <p:spPr>
          <a:xfrm>
            <a:off x="-18793" y="-357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1"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13"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F1A2309-5713-D1B8-BD63-3DACEFBC059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7C72EC0E-180F-2A01-47C3-935A7E273387}"/>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Rectangle 2">
            <a:extLst>
              <a:ext uri="{FF2B5EF4-FFF2-40B4-BE49-F238E27FC236}">
                <a16:creationId xmlns:a16="http://schemas.microsoft.com/office/drawing/2014/main" id="{DF53DCA2-7CFF-716F-32C3-D51B06A02C43}"/>
              </a:ext>
            </a:extLst>
          </p:cNvPr>
          <p:cNvSpPr txBox="1"/>
          <p:nvPr userDrawn="1"/>
        </p:nvSpPr>
        <p:spPr>
          <a:xfrm>
            <a:off x="257404" y="73402"/>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5"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26" name="Title Text"/>
          <p:cNvSpPr txBox="1">
            <a:spLocks noGrp="1"/>
          </p:cNvSpPr>
          <p:nvPr>
            <p:ph type="title"/>
          </p:nvPr>
        </p:nvSpPr>
        <p:spPr>
          <a:xfrm>
            <a:off x="244887" y="-30963"/>
            <a:ext cx="3571876" cy="646113"/>
          </a:xfrm>
          <a:prstGeom prst="rect">
            <a:avLst/>
          </a:prstGeom>
        </p:spPr>
        <p:txBody>
          <a:bodyPr/>
          <a:lstStyle/>
          <a:p>
            <a:r>
              <a:t>Title Text</a:t>
            </a:r>
          </a:p>
        </p:txBody>
      </p:sp>
      <p:sp>
        <p:nvSpPr>
          <p:cNvPr id="227"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776A2ED-043E-B627-E698-1427148B5A5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257087-789F-8F6D-E87B-3FF9464AC332}"/>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82114"/>
            <a:ext cx="5856560" cy="748415"/>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9"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4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1" name="Text Placeholder 5"/>
          <p:cNvSpPr>
            <a:spLocks noGrp="1"/>
          </p:cNvSpPr>
          <p:nvPr>
            <p:ph type="body" sz="quarter" idx="21"/>
          </p:nvPr>
        </p:nvSpPr>
        <p:spPr>
          <a:xfrm>
            <a:off x="186832" y="3962"/>
            <a:ext cx="8786814" cy="576264"/>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768B7998-8DCD-B4E5-D156-C5B25056A6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75531C6-6EEF-9694-CA99-02C756563C4A}"/>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3"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5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A115EAB-73C7-2B7F-7AC9-EF431D15A9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912E272-F29C-33A0-4314-2AD0D001B270}"/>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26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051EF2-439E-68E3-F113-47DD0648BB7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F25956A-1200-571B-0875-B44D832AEC30}"/>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8"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39"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97152FA-9A1F-1C00-D14B-EDD0AD2C4AE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CFC7AB9F-226D-64EB-1521-FB0B4EB3E843}"/>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43855"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89C34350-68D0-DABB-40B1-0BDEDB7D47A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7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1"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52"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Slide Number">
            <a:extLst>
              <a:ext uri="{FF2B5EF4-FFF2-40B4-BE49-F238E27FC236}">
                <a16:creationId xmlns:a16="http://schemas.microsoft.com/office/drawing/2014/main" id="{13A147B5-A034-AD77-F54C-8C576592D40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C4CC4B7F-3741-A01E-EECD-0D38C77B07CB}"/>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sp>
        <p:nvSpPr>
          <p:cNvPr id="191"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94"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195"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D817A7B0-A4A5-B118-9699-DC14901DD92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EE0D414-4857-9A37-BD6E-9AD31857AA30}"/>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05"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08"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0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210"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11"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1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3"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AD25884-A3C6-146A-C569-ECA180ABC10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D8E43E-6E94-F8E4-4E23-35D7B58D88C0}"/>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2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27" name="Rectangle 2"/>
          <p:cNvSpPr txBox="1"/>
          <p:nvPr/>
        </p:nvSpPr>
        <p:spPr>
          <a:xfrm>
            <a:off x="217173" y="71751"/>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28" name="Body Level One…"/>
          <p:cNvSpPr txBox="1">
            <a:spLocks noGrp="1"/>
          </p:cNvSpPr>
          <p:nvPr>
            <p:ph type="body" idx="1"/>
          </p:nvPr>
        </p:nvSpPr>
        <p:spPr>
          <a:xfrm>
            <a:off x="2207941" y="860998"/>
            <a:ext cx="7915007" cy="5175067"/>
          </a:xfrm>
          <a:prstGeom prst="rect">
            <a:avLst/>
          </a:prstGeom>
        </p:spPr>
        <p:txBody>
          <a:bodyPr/>
          <a:lstStyle>
            <a:lvl1pPr marL="254000" indent="-254000"/>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47B4C8D-061B-AC66-E460-800E005777D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0193D6C-F977-4A9E-7181-E34A96EEA5CC}"/>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pic>
        <p:nvPicPr>
          <p:cNvPr id="2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4"/>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7"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6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69"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A745F28-797C-BA54-BE8E-2F50372A3B3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EEB52AC-B962-0D2F-D037-DEFF2FB0E204}"/>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2"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8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84" name="Title Text"/>
          <p:cNvSpPr txBox="1">
            <a:spLocks noGrp="1"/>
          </p:cNvSpPr>
          <p:nvPr>
            <p:ph type="title"/>
          </p:nvPr>
        </p:nvSpPr>
        <p:spPr>
          <a:xfrm>
            <a:off x="388936" y="638616"/>
            <a:ext cx="3264196" cy="1054785"/>
          </a:xfrm>
          <a:prstGeom prst="rect">
            <a:avLst/>
          </a:prstGeom>
        </p:spPr>
        <p:txBody>
          <a:bodyPr/>
          <a:lstStyle/>
          <a:p>
            <a:r>
              <a:rPr dirty="0"/>
              <a:t>Title Text</a:t>
            </a:r>
          </a:p>
        </p:txBody>
      </p:sp>
      <p:sp>
        <p:nvSpPr>
          <p:cNvPr id="8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D93E85-612F-7EC6-9FD3-884D8414BDD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810DEAB-BC0C-9D73-ECC2-33F12D8118ED}"/>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5" name="Rounded Rectangle 3">
            <a:extLst>
              <a:ext uri="{FF2B5EF4-FFF2-40B4-BE49-F238E27FC236}">
                <a16:creationId xmlns:a16="http://schemas.microsoft.com/office/drawing/2014/main" id="{B2DF657C-7D5F-A6F8-CBF4-E9FE983F17A3}"/>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8"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C57B007-D319-AB4F-800F-63315C76D0C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0F6ABA3-9824-BEAB-F058-600ABDA4A2E6}"/>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768F9460-78E3-A53C-3730-B14279A57F9E}"/>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DC483D80-35FD-0C68-32E4-0AB47967789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4"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1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1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AB43C02-7FC3-F895-3EDC-45ABA636D76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BAA9B0B7-377E-A55D-724E-CEB519A44007}"/>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3E081934-5728-0603-9B9B-E952473D5AF6}"/>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FC424B3F-9E61-78C3-B2AE-8536EC026A5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0"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A66AF32-D040-C5C5-7B53-6D97BD69333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713842F-8FB8-BEFF-B66C-A2522038C998}"/>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3B7EDAF5-0D6C-F59D-8DA4-238637499DCB}"/>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1B53E51A-8008-8848-DD7B-8C33D2714A4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userDrawn="1"/>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4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14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5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0BD4831-F9C3-0252-767B-63D14C2E236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8BA3B4A-391C-C27F-4CA2-C5BD2A6B08C8}"/>
              </a:ext>
            </a:extLst>
          </p:cNvPr>
          <p:cNvSpPr txBox="1"/>
          <p:nvPr userDrawn="1"/>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3522276E-0CE7-2963-BB02-FF33313D14D7}"/>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D2B83A86-89ED-B70E-F6EE-7720E9F9D0B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21" Type="http://schemas.openxmlformats.org/officeDocument/2006/relationships/image" Target="../media/image2.png"/><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ubtitle 5"/>
          <p:cNvSpPr txBox="1"/>
          <p:nvPr/>
        </p:nvSpPr>
        <p:spPr>
          <a:xfrm>
            <a:off x="8061959" y="6478940"/>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6" name="Subtitle 5"/>
          <p:cNvSpPr txBox="1"/>
          <p:nvPr/>
        </p:nvSpPr>
        <p:spPr>
          <a:xfrm>
            <a:off x="8061959" y="664461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B2.2 ACFCT</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8" name="TextBox 5"/>
          <p:cNvSpPr txBox="1"/>
          <p:nvPr/>
        </p:nvSpPr>
        <p:spPr>
          <a:xfrm>
            <a:off x="4376730" y="2726596"/>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1136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FEAA52CA-D78D-DBCB-A172-906F6AAACDB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 Placeholder 1"/>
          <p:cNvSpPr txBox="1">
            <a:spLocks noGrp="1"/>
          </p:cNvSpPr>
          <p:nvPr>
            <p:ph type="body" sz="quarter" idx="1"/>
          </p:nvPr>
        </p:nvSpPr>
        <p:spPr>
          <a:xfrm>
            <a:off x="5525727" y="3746810"/>
            <a:ext cx="5925538" cy="659459"/>
          </a:xfrm>
          <a:prstGeom prst="rect">
            <a:avLst/>
          </a:prstGeom>
        </p:spPr>
        <p:txBody>
          <a:bodyPr/>
          <a:lstStyle>
            <a:lvl1pPr marL="0" indent="0">
              <a:buSzTx/>
              <a:buNone/>
              <a:defRPr>
                <a:solidFill>
                  <a:srgbClr val="002060"/>
                </a:solidFill>
              </a:defRPr>
            </a:lvl1pPr>
          </a:lstStyle>
          <a:p>
            <a:r>
              <a:rPr b="1" dirty="0"/>
              <a:t>Duration: 45'</a:t>
            </a:r>
          </a:p>
        </p:txBody>
      </p:sp>
      <p:sp>
        <p:nvSpPr>
          <p:cNvPr id="278" name="Title 2"/>
          <p:cNvSpPr txBox="1">
            <a:spLocks noGrp="1"/>
          </p:cNvSpPr>
          <p:nvPr>
            <p:ph type="title"/>
          </p:nvPr>
        </p:nvSpPr>
        <p:spPr>
          <a:xfrm>
            <a:off x="517796" y="1587565"/>
            <a:ext cx="4490140" cy="2410277"/>
          </a:xfrm>
          <a:prstGeom prst="rect">
            <a:avLst/>
          </a:prstGeom>
        </p:spPr>
        <p:txBody>
          <a:bodyPr/>
          <a:lstStyle/>
          <a:p>
            <a:r>
              <a:rPr b="1" dirty="0"/>
              <a:t>Active case finding &amp; contact tracing in outbreaks</a:t>
            </a:r>
          </a:p>
        </p:txBody>
      </p:sp>
      <p:sp>
        <p:nvSpPr>
          <p:cNvPr id="279" name="TextBox 4"/>
          <p:cNvSpPr txBox="1"/>
          <p:nvPr/>
        </p:nvSpPr>
        <p:spPr>
          <a:xfrm>
            <a:off x="517796" y="1347868"/>
            <a:ext cx="6008277"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B2.2b </a:t>
            </a:r>
          </a:p>
        </p:txBody>
      </p:sp>
      <p:sp>
        <p:nvSpPr>
          <p:cNvPr id="280" name="TextBox 9"/>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neumonic pleague scenario: instructions"/>
          <p:cNvSpPr txBox="1">
            <a:spLocks noGrp="1"/>
          </p:cNvSpPr>
          <p:nvPr>
            <p:ph type="title" idx="4294967295"/>
          </p:nvPr>
        </p:nvSpPr>
        <p:spPr>
          <a:xfrm>
            <a:off x="3019072" y="1725392"/>
            <a:ext cx="6436933" cy="1692276"/>
          </a:xfrm>
          <a:prstGeom prst="rect">
            <a:avLst/>
          </a:prstGeom>
        </p:spPr>
        <p:txBody>
          <a:bodyPr>
            <a:normAutofit/>
          </a:bodyPr>
          <a:lstStyle>
            <a:lvl1pPr algn="ctr" defTabSz="457200">
              <a:lnSpc>
                <a:spcPts val="5400"/>
              </a:lnSpc>
              <a:defRPr sz="3266"/>
            </a:lvl1pPr>
          </a:lstStyle>
          <a:p>
            <a:r>
              <a:rPr sz="3200" b="1" dirty="0"/>
              <a:t>Pneumonic </a:t>
            </a:r>
            <a:r>
              <a:rPr sz="3200" b="1" dirty="0" err="1"/>
              <a:t>pleague</a:t>
            </a:r>
            <a:r>
              <a:rPr sz="3200" b="1" dirty="0"/>
              <a:t> scenario: instructions</a:t>
            </a:r>
          </a:p>
        </p:txBody>
      </p:sp>
      <p:sp>
        <p:nvSpPr>
          <p:cNvPr id="322" name="Content Placeholder 2"/>
          <p:cNvSpPr txBox="1">
            <a:spLocks noGrp="1"/>
          </p:cNvSpPr>
          <p:nvPr>
            <p:ph type="body" sz="quarter" idx="1"/>
          </p:nvPr>
        </p:nvSpPr>
        <p:spPr>
          <a:xfrm>
            <a:off x="778546" y="-835080"/>
            <a:ext cx="11347451" cy="365127"/>
          </a:xfrm>
          <a:prstGeom prst="rect">
            <a:avLst/>
          </a:prstGeom>
        </p:spPr>
        <p:txBody>
          <a:bodyPr anchor="t">
            <a:normAutofit fontScale="25000" lnSpcReduction="20000"/>
          </a:bodyPr>
          <a:lstStyle/>
          <a:p>
            <a:pPr defTabSz="115728">
              <a:lnSpc>
                <a:spcPct val="130000"/>
              </a:lnSpc>
              <a:spcBef>
                <a:spcPts val="100"/>
              </a:spcBef>
              <a:defRPr sz="1280"/>
            </a:pPr>
            <a:endParaRPr dirty="0"/>
          </a:p>
          <a:p>
            <a:pPr defTabSz="115728">
              <a:lnSpc>
                <a:spcPct val="130000"/>
              </a:lnSpc>
              <a:spcBef>
                <a:spcPts val="100"/>
              </a:spcBef>
              <a:defRPr sz="1280"/>
            </a:pPr>
            <a:endParaRPr dirty="0"/>
          </a:p>
          <a:p>
            <a:pPr defTabSz="115728">
              <a:lnSpc>
                <a:spcPct val="130000"/>
              </a:lnSpc>
              <a:spcBef>
                <a:spcPts val="100"/>
              </a:spcBef>
              <a:defRPr sz="1280"/>
            </a:pPr>
            <a:endParaRPr dirty="0"/>
          </a:p>
          <a:p>
            <a:pPr defTabSz="115728">
              <a:lnSpc>
                <a:spcPct val="130000"/>
              </a:lnSpc>
              <a:spcBef>
                <a:spcPts val="100"/>
              </a:spcBef>
              <a:defRPr sz="1280"/>
            </a:pPr>
            <a:r>
              <a:rPr dirty="0"/>
              <a:t>Pneumonic </a:t>
            </a:r>
            <a:r>
              <a:rPr dirty="0" err="1"/>
              <a:t>pleague</a:t>
            </a:r>
            <a:r>
              <a:rPr dirty="0"/>
              <a:t> scenario: instructions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Espace réservé du contenu 3"/>
          <p:cNvSpPr txBox="1">
            <a:spLocks noGrp="1"/>
          </p:cNvSpPr>
          <p:nvPr>
            <p:ph type="body" idx="1"/>
          </p:nvPr>
        </p:nvSpPr>
        <p:spPr>
          <a:xfrm>
            <a:off x="2378926" y="1247000"/>
            <a:ext cx="8222168" cy="4654072"/>
          </a:xfrm>
          <a:prstGeom prst="rect">
            <a:avLst/>
          </a:prstGeom>
        </p:spPr>
        <p:txBody>
          <a:bodyPr>
            <a:normAutofit lnSpcReduction="10000"/>
          </a:bodyPr>
          <a:lstStyle/>
          <a:p>
            <a:pPr marL="0" indent="0">
              <a:buSzTx/>
              <a:buNone/>
              <a:defRPr sz="2400"/>
            </a:pPr>
            <a:r>
              <a:rPr b="1" dirty="0">
                <a:solidFill>
                  <a:srgbClr val="C00000"/>
                </a:solidFill>
              </a:rPr>
              <a:t>Participants will discuss and answer the following :</a:t>
            </a:r>
            <a:endParaRPr lang="hu-HU" b="1" dirty="0">
              <a:solidFill>
                <a:srgbClr val="C00000"/>
              </a:solidFill>
            </a:endParaRPr>
          </a:p>
          <a:p>
            <a:pPr marL="0" indent="0">
              <a:buSzTx/>
              <a:buNone/>
              <a:defRPr sz="2400"/>
            </a:pPr>
            <a:endParaRPr b="1" dirty="0">
              <a:solidFill>
                <a:srgbClr val="C00000"/>
              </a:solidFill>
            </a:endParaRPr>
          </a:p>
          <a:p>
            <a:pPr marL="0" indent="0">
              <a:buSzTx/>
              <a:buNone/>
              <a:defRPr sz="2400"/>
            </a:pPr>
            <a:r>
              <a:rPr b="1" dirty="0"/>
              <a:t>Step 1: case investigation (15')</a:t>
            </a:r>
            <a:endParaRPr b="1" dirty="0">
              <a:latin typeface="Source Sans Pro Bold"/>
              <a:ea typeface="Source Sans Pro Bold"/>
              <a:cs typeface="Source Sans Pro Bold"/>
              <a:sym typeface="Source Sans Pro Bold"/>
            </a:endParaRPr>
          </a:p>
          <a:p>
            <a:pPr marL="390525" indent="-390525">
              <a:defRPr sz="2400"/>
            </a:pPr>
            <a:r>
              <a:rPr dirty="0"/>
              <a:t>What </a:t>
            </a:r>
            <a:r>
              <a:rPr u="sng" dirty="0"/>
              <a:t>do we know</a:t>
            </a:r>
            <a:r>
              <a:rPr dirty="0"/>
              <a:t> about the case?</a:t>
            </a:r>
          </a:p>
          <a:p>
            <a:pPr marL="390525" indent="-390525">
              <a:defRPr sz="2400"/>
            </a:pPr>
            <a:r>
              <a:rPr dirty="0"/>
              <a:t>What </a:t>
            </a:r>
            <a:r>
              <a:rPr u="sng" dirty="0"/>
              <a:t>do we need to know </a:t>
            </a:r>
            <a:r>
              <a:rPr dirty="0"/>
              <a:t>about the case?</a:t>
            </a:r>
          </a:p>
          <a:p>
            <a:pPr marL="0" indent="0">
              <a:buSzTx/>
              <a:buNone/>
              <a:defRPr sz="2400"/>
            </a:pPr>
            <a:endParaRPr dirty="0"/>
          </a:p>
          <a:p>
            <a:pPr marL="0" indent="0">
              <a:buSzTx/>
              <a:buNone/>
              <a:defRPr sz="2400"/>
            </a:pPr>
            <a:r>
              <a:rPr b="1" dirty="0"/>
              <a:t>Step 2: contact tracing (15') </a:t>
            </a:r>
          </a:p>
          <a:p>
            <a:pPr marL="390525" indent="-390525">
              <a:defRPr sz="2400"/>
            </a:pPr>
            <a:r>
              <a:rPr dirty="0"/>
              <a:t>Where are the most concerning points of possible exposure in the scenario above? Where would you expect to identify high risk contacts based on the timing of symptoms and travel?</a:t>
            </a:r>
          </a:p>
          <a:p>
            <a:pPr marL="390525" indent="-390525">
              <a:defRPr sz="2400"/>
            </a:pPr>
            <a:r>
              <a:rPr dirty="0"/>
              <a:t>What additional information will you ask about these contacts?</a:t>
            </a:r>
          </a:p>
        </p:txBody>
      </p:sp>
      <p:sp>
        <p:nvSpPr>
          <p:cNvPr id="2" name="Title 1">
            <a:extLst>
              <a:ext uri="{FF2B5EF4-FFF2-40B4-BE49-F238E27FC236}">
                <a16:creationId xmlns:a16="http://schemas.microsoft.com/office/drawing/2014/main" id="{8663F233-2578-7839-B453-3E690474F10F}"/>
              </a:ext>
            </a:extLst>
          </p:cNvPr>
          <p:cNvSpPr txBox="1">
            <a:spLocks/>
          </p:cNvSpPr>
          <p:nvPr/>
        </p:nvSpPr>
        <p:spPr>
          <a:xfrm>
            <a:off x="128170" y="35547"/>
            <a:ext cx="6068443"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Instructions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Pneumonic pleague scenario: step 1"/>
          <p:cNvSpPr txBox="1">
            <a:spLocks noGrp="1"/>
          </p:cNvSpPr>
          <p:nvPr>
            <p:ph type="title" idx="4294967295"/>
          </p:nvPr>
        </p:nvSpPr>
        <p:spPr>
          <a:xfrm>
            <a:off x="3446842" y="1735957"/>
            <a:ext cx="5628177" cy="1692276"/>
          </a:xfrm>
          <a:prstGeom prst="rect">
            <a:avLst/>
          </a:prstGeom>
        </p:spPr>
        <p:txBody>
          <a:bodyPr/>
          <a:lstStyle>
            <a:lvl1pPr algn="ctr" defTabSz="457200">
              <a:lnSpc>
                <a:spcPts val="5400"/>
              </a:lnSpc>
            </a:lvl1pPr>
          </a:lstStyle>
          <a:p>
            <a:r>
              <a:rPr b="1" dirty="0"/>
              <a:t>Pneumonic </a:t>
            </a:r>
            <a:r>
              <a:rPr b="1" dirty="0" err="1"/>
              <a:t>pleague</a:t>
            </a:r>
            <a:r>
              <a:rPr b="1" dirty="0"/>
              <a:t> scenario: </a:t>
            </a:r>
            <a:r>
              <a:rPr lang="fr-FR" b="1" dirty="0"/>
              <a:t>S</a:t>
            </a:r>
            <a:r>
              <a:rPr b="1" dirty="0" err="1"/>
              <a:t>tep</a:t>
            </a:r>
            <a:r>
              <a:rPr b="1" dirty="0"/>
              <a:t> 1</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 name="Graphic 3" descr="Graphic 3"/>
          <p:cNvPicPr>
            <a:picLocks noChangeAspect="1"/>
          </p:cNvPicPr>
          <p:nvPr/>
        </p:nvPicPr>
        <p:blipFill>
          <a:blip r:embed="rId2"/>
          <a:stretch>
            <a:fillRect/>
          </a:stretch>
        </p:blipFill>
        <p:spPr>
          <a:xfrm>
            <a:off x="1219200" y="2213400"/>
            <a:ext cx="548641" cy="548641"/>
          </a:xfrm>
          <a:prstGeom prst="rect">
            <a:avLst/>
          </a:prstGeom>
          <a:ln w="12700">
            <a:miter lim="400000"/>
          </a:ln>
        </p:spPr>
      </p:pic>
      <p:pic>
        <p:nvPicPr>
          <p:cNvPr id="336" name="Graphic 4" descr="Graphic 4"/>
          <p:cNvPicPr>
            <a:picLocks noChangeAspect="1"/>
          </p:cNvPicPr>
          <p:nvPr/>
        </p:nvPicPr>
        <p:blipFill>
          <a:blip r:embed="rId3"/>
          <a:stretch>
            <a:fillRect/>
          </a:stretch>
        </p:blipFill>
        <p:spPr>
          <a:xfrm>
            <a:off x="1219200" y="3100852"/>
            <a:ext cx="548641" cy="548641"/>
          </a:xfrm>
          <a:prstGeom prst="rect">
            <a:avLst/>
          </a:prstGeom>
          <a:ln w="12700">
            <a:miter lim="400000"/>
          </a:ln>
        </p:spPr>
      </p:pic>
      <p:pic>
        <p:nvPicPr>
          <p:cNvPr id="337" name="Graphic 5" descr="Graphic 5"/>
          <p:cNvPicPr>
            <a:picLocks noChangeAspect="1"/>
          </p:cNvPicPr>
          <p:nvPr/>
        </p:nvPicPr>
        <p:blipFill>
          <a:blip r:embed="rId4"/>
          <a:stretch>
            <a:fillRect/>
          </a:stretch>
        </p:blipFill>
        <p:spPr>
          <a:xfrm>
            <a:off x="1219200" y="5763202"/>
            <a:ext cx="548641" cy="548641"/>
          </a:xfrm>
          <a:prstGeom prst="rect">
            <a:avLst/>
          </a:prstGeom>
          <a:ln w="12700">
            <a:miter lim="400000"/>
          </a:ln>
        </p:spPr>
      </p:pic>
      <p:pic>
        <p:nvPicPr>
          <p:cNvPr id="338" name="Graphic 6" descr="Graphic 6"/>
          <p:cNvPicPr>
            <a:picLocks noChangeAspect="1"/>
          </p:cNvPicPr>
          <p:nvPr/>
        </p:nvPicPr>
        <p:blipFill>
          <a:blip r:embed="rId5"/>
          <a:stretch>
            <a:fillRect/>
          </a:stretch>
        </p:blipFill>
        <p:spPr>
          <a:xfrm>
            <a:off x="1219200" y="3988301"/>
            <a:ext cx="548641" cy="548641"/>
          </a:xfrm>
          <a:prstGeom prst="rect">
            <a:avLst/>
          </a:prstGeom>
          <a:ln w="12700">
            <a:miter lim="400000"/>
          </a:ln>
        </p:spPr>
      </p:pic>
      <p:sp>
        <p:nvSpPr>
          <p:cNvPr id="339" name="Title 1"/>
          <p:cNvSpPr txBox="1"/>
          <p:nvPr/>
        </p:nvSpPr>
        <p:spPr>
          <a:xfrm>
            <a:off x="546237" y="1517107"/>
            <a:ext cx="11099526" cy="4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nchor="ctr">
            <a:spAutoFit/>
          </a:bodyPr>
          <a:lstStyle/>
          <a:p>
            <a:pPr>
              <a:defRPr sz="2000">
                <a:latin typeface="+mj-lt"/>
                <a:ea typeface="+mj-ea"/>
                <a:cs typeface="+mj-cs"/>
                <a:sym typeface="Source Sans Pro Regular"/>
              </a:defRPr>
            </a:pPr>
            <a:r>
              <a:rPr dirty="0"/>
              <a:t>What </a:t>
            </a:r>
            <a:r>
              <a:rPr u="sng" dirty="0"/>
              <a:t>do we know </a:t>
            </a:r>
            <a:r>
              <a:rPr dirty="0"/>
              <a:t>about the case? Complete each section below with the available information:</a:t>
            </a:r>
          </a:p>
        </p:txBody>
      </p:sp>
      <p:sp>
        <p:nvSpPr>
          <p:cNvPr id="340" name="Title 1"/>
          <p:cNvSpPr/>
          <p:nvPr/>
        </p:nvSpPr>
        <p:spPr>
          <a:xfrm>
            <a:off x="1767839" y="2213400"/>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41" name="Title 1"/>
          <p:cNvSpPr/>
          <p:nvPr/>
        </p:nvSpPr>
        <p:spPr>
          <a:xfrm>
            <a:off x="1767839" y="3100850"/>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42" name="Title 1"/>
          <p:cNvSpPr/>
          <p:nvPr/>
        </p:nvSpPr>
        <p:spPr>
          <a:xfrm>
            <a:off x="1767839" y="3988301"/>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43" name="Title 1"/>
          <p:cNvSpPr/>
          <p:nvPr/>
        </p:nvSpPr>
        <p:spPr>
          <a:xfrm>
            <a:off x="1767839" y="4875750"/>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44" name="Title 1"/>
          <p:cNvSpPr/>
          <p:nvPr/>
        </p:nvSpPr>
        <p:spPr>
          <a:xfrm>
            <a:off x="1767839" y="5763202"/>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45" name="Title 1"/>
          <p:cNvSpPr txBox="1"/>
          <p:nvPr/>
        </p:nvSpPr>
        <p:spPr>
          <a:xfrm>
            <a:off x="353582" y="76516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1: case investigation</a:t>
            </a:r>
          </a:p>
        </p:txBody>
      </p:sp>
      <p:sp>
        <p:nvSpPr>
          <p:cNvPr id="346" name="TextBox 21"/>
          <p:cNvSpPr txBox="1"/>
          <p:nvPr/>
        </p:nvSpPr>
        <p:spPr>
          <a:xfrm>
            <a:off x="-137360" y="2183021"/>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Background Information</a:t>
            </a:r>
          </a:p>
        </p:txBody>
      </p:sp>
      <p:sp>
        <p:nvSpPr>
          <p:cNvPr id="347" name="TextBox 22"/>
          <p:cNvSpPr txBox="1"/>
          <p:nvPr/>
        </p:nvSpPr>
        <p:spPr>
          <a:xfrm>
            <a:off x="-166857" y="3070470"/>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Patient Information</a:t>
            </a:r>
          </a:p>
        </p:txBody>
      </p:sp>
      <p:sp>
        <p:nvSpPr>
          <p:cNvPr id="348" name="TextBox 23"/>
          <p:cNvSpPr txBox="1"/>
          <p:nvPr/>
        </p:nvSpPr>
        <p:spPr>
          <a:xfrm>
            <a:off x="-169316" y="3962148"/>
            <a:ext cx="15851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Clinical Information</a:t>
            </a:r>
          </a:p>
        </p:txBody>
      </p:sp>
      <p:sp>
        <p:nvSpPr>
          <p:cNvPr id="349" name="TextBox 24"/>
          <p:cNvSpPr txBox="1"/>
          <p:nvPr/>
        </p:nvSpPr>
        <p:spPr>
          <a:xfrm>
            <a:off x="-104030" y="4814992"/>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600">
                <a:latin typeface="+mj-lt"/>
                <a:ea typeface="+mj-ea"/>
                <a:cs typeface="+mj-cs"/>
                <a:sym typeface="Source Sans Pro Regular"/>
              </a:defRPr>
            </a:pPr>
            <a:r>
              <a:rPr dirty="0"/>
              <a:t>Exposure</a:t>
            </a:r>
          </a:p>
          <a:p>
            <a:pPr algn="ctr">
              <a:defRPr sz="1600">
                <a:latin typeface="+mj-lt"/>
                <a:ea typeface="+mj-ea"/>
                <a:cs typeface="+mj-cs"/>
                <a:sym typeface="Source Sans Pro Regular"/>
              </a:defRPr>
            </a:pPr>
            <a:r>
              <a:rPr dirty="0"/>
              <a:t>history</a:t>
            </a:r>
          </a:p>
        </p:txBody>
      </p:sp>
      <p:sp>
        <p:nvSpPr>
          <p:cNvPr id="350" name="TextBox 25"/>
          <p:cNvSpPr txBox="1"/>
          <p:nvPr/>
        </p:nvSpPr>
        <p:spPr>
          <a:xfrm>
            <a:off x="198119" y="5732822"/>
            <a:ext cx="112511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Laboratory Data</a:t>
            </a:r>
          </a:p>
        </p:txBody>
      </p:sp>
      <p:pic>
        <p:nvPicPr>
          <p:cNvPr id="351" name="Graphic 3" descr="Graphic 3"/>
          <p:cNvPicPr>
            <a:picLocks noChangeAspect="1"/>
          </p:cNvPicPr>
          <p:nvPr/>
        </p:nvPicPr>
        <p:blipFill>
          <a:blip r:embed="rId6"/>
          <a:stretch>
            <a:fillRect/>
          </a:stretch>
        </p:blipFill>
        <p:spPr>
          <a:xfrm>
            <a:off x="1211848" y="4885780"/>
            <a:ext cx="511835" cy="526213"/>
          </a:xfrm>
          <a:prstGeom prst="rect">
            <a:avLst/>
          </a:prstGeom>
          <a:ln w="12700">
            <a:miter lim="400000"/>
          </a:ln>
        </p:spPr>
      </p:pic>
      <p:sp>
        <p:nvSpPr>
          <p:cNvPr id="352" name="Text Placeholder 8"/>
          <p:cNvSpPr txBox="1">
            <a:spLocks noGrp="1"/>
          </p:cNvSpPr>
          <p:nvPr>
            <p:ph type="body" sz="quarter" idx="1"/>
          </p:nvPr>
        </p:nvSpPr>
        <p:spPr>
          <a:xfrm>
            <a:off x="198119" y="62202"/>
            <a:ext cx="8786814" cy="576264"/>
          </a:xfrm>
          <a:prstGeom prst="rect">
            <a:avLst/>
          </a:prstGeom>
        </p:spPr>
        <p:txBody>
          <a:bodyPr>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sz="3200" b="1" dirty="0"/>
              <a:t>Question 1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40"/>
                                        </p:tgtEl>
                                        <p:attrNameLst>
                                          <p:attrName>style.visibility</p:attrName>
                                        </p:attrNameLst>
                                      </p:cBhvr>
                                      <p:to>
                                        <p:strVal val="visible"/>
                                      </p:to>
                                    </p:set>
                                    <p:animEffect transition="in" filter="fade">
                                      <p:cBhvr>
                                        <p:cTn id="7" dur="500"/>
                                        <p:tgtEl>
                                          <p:spTgt spid="3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41"/>
                                        </p:tgtEl>
                                        <p:attrNameLst>
                                          <p:attrName>style.visibility</p:attrName>
                                        </p:attrNameLst>
                                      </p:cBhvr>
                                      <p:to>
                                        <p:strVal val="visible"/>
                                      </p:to>
                                    </p:set>
                                    <p:animEffect transition="in" filter="fade">
                                      <p:cBhvr>
                                        <p:cTn id="12" dur="500"/>
                                        <p:tgtEl>
                                          <p:spTgt spid="3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42"/>
                                        </p:tgtEl>
                                        <p:attrNameLst>
                                          <p:attrName>style.visibility</p:attrName>
                                        </p:attrNameLst>
                                      </p:cBhvr>
                                      <p:to>
                                        <p:strVal val="visible"/>
                                      </p:to>
                                    </p:set>
                                    <p:animEffect transition="in" filter="fade">
                                      <p:cBhvr>
                                        <p:cTn id="17" dur="500"/>
                                        <p:tgtEl>
                                          <p:spTgt spid="3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43"/>
                                        </p:tgtEl>
                                        <p:attrNameLst>
                                          <p:attrName>style.visibility</p:attrName>
                                        </p:attrNameLst>
                                      </p:cBhvr>
                                      <p:to>
                                        <p:strVal val="visible"/>
                                      </p:to>
                                    </p:set>
                                    <p:animEffect transition="in" filter="fade">
                                      <p:cBhvr>
                                        <p:cTn id="22" dur="500"/>
                                        <p:tgtEl>
                                          <p:spTgt spid="3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44"/>
                                        </p:tgtEl>
                                        <p:attrNameLst>
                                          <p:attrName>style.visibility</p:attrName>
                                        </p:attrNameLst>
                                      </p:cBhvr>
                                      <p:to>
                                        <p:strVal val="visible"/>
                                      </p:to>
                                    </p:set>
                                    <p:animEffect transition="in" filter="fade">
                                      <p:cBhvr>
                                        <p:cTn id="27" dur="500"/>
                                        <p:tgtEl>
                                          <p:spTgt spid="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 grpId="0" animBg="1" advAuto="0"/>
      <p:bldP spid="341" grpId="0" animBg="1" advAuto="0"/>
      <p:bldP spid="342" grpId="0" animBg="1" advAuto="0"/>
      <p:bldP spid="343" grpId="0" animBg="1" advAuto="0"/>
      <p:bldP spid="344"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 name="Graphic 3" descr="Graphic 3"/>
          <p:cNvPicPr>
            <a:picLocks noChangeAspect="1"/>
          </p:cNvPicPr>
          <p:nvPr/>
        </p:nvPicPr>
        <p:blipFill>
          <a:blip r:embed="rId2"/>
          <a:stretch>
            <a:fillRect/>
          </a:stretch>
        </p:blipFill>
        <p:spPr>
          <a:xfrm>
            <a:off x="1219200" y="2250744"/>
            <a:ext cx="548641" cy="548641"/>
          </a:xfrm>
          <a:prstGeom prst="rect">
            <a:avLst/>
          </a:prstGeom>
          <a:ln w="12700">
            <a:miter lim="400000"/>
          </a:ln>
        </p:spPr>
      </p:pic>
      <p:pic>
        <p:nvPicPr>
          <p:cNvPr id="355" name="Graphic 4" descr="Graphic 4"/>
          <p:cNvPicPr>
            <a:picLocks noChangeAspect="1"/>
          </p:cNvPicPr>
          <p:nvPr/>
        </p:nvPicPr>
        <p:blipFill>
          <a:blip r:embed="rId3"/>
          <a:stretch>
            <a:fillRect/>
          </a:stretch>
        </p:blipFill>
        <p:spPr>
          <a:xfrm>
            <a:off x="1219200" y="3138196"/>
            <a:ext cx="548641" cy="548641"/>
          </a:xfrm>
          <a:prstGeom prst="rect">
            <a:avLst/>
          </a:prstGeom>
          <a:ln w="12700">
            <a:miter lim="400000"/>
          </a:ln>
        </p:spPr>
      </p:pic>
      <p:pic>
        <p:nvPicPr>
          <p:cNvPr id="356" name="Graphic 5" descr="Graphic 5"/>
          <p:cNvPicPr>
            <a:picLocks noChangeAspect="1"/>
          </p:cNvPicPr>
          <p:nvPr/>
        </p:nvPicPr>
        <p:blipFill>
          <a:blip r:embed="rId4"/>
          <a:stretch>
            <a:fillRect/>
          </a:stretch>
        </p:blipFill>
        <p:spPr>
          <a:xfrm>
            <a:off x="1219200" y="5800545"/>
            <a:ext cx="548641" cy="548641"/>
          </a:xfrm>
          <a:prstGeom prst="rect">
            <a:avLst/>
          </a:prstGeom>
          <a:ln w="12700">
            <a:miter lim="400000"/>
          </a:ln>
        </p:spPr>
      </p:pic>
      <p:pic>
        <p:nvPicPr>
          <p:cNvPr id="357" name="Graphic 6" descr="Graphic 6"/>
          <p:cNvPicPr>
            <a:picLocks noChangeAspect="1"/>
          </p:cNvPicPr>
          <p:nvPr/>
        </p:nvPicPr>
        <p:blipFill>
          <a:blip r:embed="rId5"/>
          <a:stretch>
            <a:fillRect/>
          </a:stretch>
        </p:blipFill>
        <p:spPr>
          <a:xfrm>
            <a:off x="1219200" y="4025646"/>
            <a:ext cx="548641" cy="548641"/>
          </a:xfrm>
          <a:prstGeom prst="rect">
            <a:avLst/>
          </a:prstGeom>
          <a:ln w="12700">
            <a:miter lim="400000"/>
          </a:ln>
        </p:spPr>
      </p:pic>
      <p:sp>
        <p:nvSpPr>
          <p:cNvPr id="358" name="Title 1"/>
          <p:cNvSpPr txBox="1"/>
          <p:nvPr/>
        </p:nvSpPr>
        <p:spPr>
          <a:xfrm>
            <a:off x="584337" y="1426474"/>
            <a:ext cx="11099526" cy="4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nchor="ctr">
            <a:spAutoFit/>
          </a:bodyPr>
          <a:lstStyle/>
          <a:p>
            <a:pPr>
              <a:defRPr sz="2000">
                <a:latin typeface="+mj-lt"/>
                <a:ea typeface="+mj-ea"/>
                <a:cs typeface="+mj-cs"/>
                <a:sym typeface="Source Sans Pro Regular"/>
              </a:defRPr>
            </a:pPr>
            <a:r>
              <a:rPr dirty="0"/>
              <a:t>What </a:t>
            </a:r>
            <a:r>
              <a:rPr u="sng" dirty="0"/>
              <a:t>we know </a:t>
            </a:r>
            <a:r>
              <a:rPr dirty="0"/>
              <a:t>about the case is:</a:t>
            </a:r>
          </a:p>
        </p:txBody>
      </p:sp>
      <p:grpSp>
        <p:nvGrpSpPr>
          <p:cNvPr id="361" name="Title 1"/>
          <p:cNvGrpSpPr/>
          <p:nvPr/>
        </p:nvGrpSpPr>
        <p:grpSpPr>
          <a:xfrm>
            <a:off x="1767840" y="2250744"/>
            <a:ext cx="10271760" cy="548641"/>
            <a:chOff x="0" y="0"/>
            <a:chExt cx="10271759" cy="548640"/>
          </a:xfrm>
        </p:grpSpPr>
        <p:sp>
          <p:nvSpPr>
            <p:cNvPr id="359"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360" name="Confirmed case of pneumonic plague"/>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002060"/>
                  </a:solidFill>
                  <a:latin typeface="+mj-lt"/>
                  <a:ea typeface="+mj-ea"/>
                  <a:cs typeface="+mj-cs"/>
                  <a:sym typeface="Source Sans Pro Regular"/>
                </a:defRPr>
              </a:lvl1pPr>
            </a:lstStyle>
            <a:p>
              <a:r>
                <a:rPr dirty="0"/>
                <a:t>Confirmed case of pneumonic plague</a:t>
              </a:r>
            </a:p>
          </p:txBody>
        </p:sp>
      </p:grpSp>
      <p:grpSp>
        <p:nvGrpSpPr>
          <p:cNvPr id="364" name="Title 1"/>
          <p:cNvGrpSpPr/>
          <p:nvPr/>
        </p:nvGrpSpPr>
        <p:grpSpPr>
          <a:xfrm>
            <a:off x="1767840" y="3138193"/>
            <a:ext cx="10271760" cy="548641"/>
            <a:chOff x="0" y="0"/>
            <a:chExt cx="10271759" cy="548640"/>
          </a:xfrm>
        </p:grpSpPr>
        <p:sp>
          <p:nvSpPr>
            <p:cNvPr id="362"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363" name="Female, 35 years old, lives in Central City"/>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002060"/>
                  </a:solidFill>
                  <a:latin typeface="+mj-lt"/>
                  <a:ea typeface="+mj-ea"/>
                  <a:cs typeface="+mj-cs"/>
                  <a:sym typeface="Source Sans Pro Regular"/>
                </a:defRPr>
              </a:lvl1pPr>
            </a:lstStyle>
            <a:p>
              <a:r>
                <a:rPr dirty="0"/>
                <a:t>Female, 35 years old, lives in Central City </a:t>
              </a:r>
            </a:p>
          </p:txBody>
        </p:sp>
      </p:grpSp>
      <p:grpSp>
        <p:nvGrpSpPr>
          <p:cNvPr id="367" name="Title 1"/>
          <p:cNvGrpSpPr/>
          <p:nvPr/>
        </p:nvGrpSpPr>
        <p:grpSpPr>
          <a:xfrm>
            <a:off x="1767840" y="4025646"/>
            <a:ext cx="10271760" cy="548641"/>
            <a:chOff x="0" y="0"/>
            <a:chExt cx="10271759" cy="548640"/>
          </a:xfrm>
        </p:grpSpPr>
        <p:sp>
          <p:nvSpPr>
            <p:cNvPr id="365"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1600">
                  <a:solidFill>
                    <a:srgbClr val="10253F"/>
                  </a:solidFill>
                  <a:latin typeface="+mj-lt"/>
                  <a:ea typeface="+mj-ea"/>
                  <a:cs typeface="+mj-cs"/>
                  <a:sym typeface="Source Sans Pro Regular"/>
                </a:defRPr>
              </a:pPr>
              <a:endParaRPr dirty="0"/>
            </a:p>
          </p:txBody>
        </p:sp>
        <p:sp>
          <p:nvSpPr>
            <p:cNvPr id="366" name="Headaches, fatigue, fever, cough, breathing difficulties"/>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002060"/>
                  </a:solidFill>
                  <a:latin typeface="+mj-lt"/>
                  <a:ea typeface="+mj-ea"/>
                  <a:cs typeface="+mj-cs"/>
                  <a:sym typeface="Source Sans Pro Regular"/>
                </a:defRPr>
              </a:lvl1pPr>
            </a:lstStyle>
            <a:p>
              <a:r>
                <a:rPr dirty="0"/>
                <a:t>Headaches, fatigue, fever, cough, breathing difficulties</a:t>
              </a:r>
            </a:p>
          </p:txBody>
        </p:sp>
      </p:grpSp>
      <p:grpSp>
        <p:nvGrpSpPr>
          <p:cNvPr id="370" name="Title 1"/>
          <p:cNvGrpSpPr/>
          <p:nvPr/>
        </p:nvGrpSpPr>
        <p:grpSpPr>
          <a:xfrm>
            <a:off x="1767840" y="4913095"/>
            <a:ext cx="10271760" cy="548641"/>
            <a:chOff x="0" y="0"/>
            <a:chExt cx="10271759" cy="548640"/>
          </a:xfrm>
        </p:grpSpPr>
        <p:sp>
          <p:nvSpPr>
            <p:cNvPr id="368"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369" name="Traveled from Western City on March 23 to Central City"/>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002060"/>
                  </a:solidFill>
                  <a:latin typeface="+mj-lt"/>
                  <a:ea typeface="+mj-ea"/>
                  <a:cs typeface="+mj-cs"/>
                  <a:sym typeface="Source Sans Pro Regular"/>
                </a:defRPr>
              </a:lvl1pPr>
            </a:lstStyle>
            <a:p>
              <a:r>
                <a:rPr dirty="0"/>
                <a:t>Traveled from Western City on March 23 to Central City</a:t>
              </a:r>
            </a:p>
          </p:txBody>
        </p:sp>
      </p:grpSp>
      <p:grpSp>
        <p:nvGrpSpPr>
          <p:cNvPr id="373" name="Title 1"/>
          <p:cNvGrpSpPr/>
          <p:nvPr/>
        </p:nvGrpSpPr>
        <p:grpSpPr>
          <a:xfrm>
            <a:off x="1767840" y="5800545"/>
            <a:ext cx="10271760" cy="548641"/>
            <a:chOff x="0" y="0"/>
            <a:chExt cx="10271759" cy="548640"/>
          </a:xfrm>
        </p:grpSpPr>
        <p:sp>
          <p:nvSpPr>
            <p:cNvPr id="371"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372" name="Confirmed positive on March 24"/>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002060"/>
                  </a:solidFill>
                  <a:latin typeface="+mj-lt"/>
                  <a:ea typeface="+mj-ea"/>
                  <a:cs typeface="+mj-cs"/>
                  <a:sym typeface="Source Sans Pro Regular"/>
                </a:defRPr>
              </a:lvl1pPr>
            </a:lstStyle>
            <a:p>
              <a:r>
                <a:rPr dirty="0"/>
                <a:t>Confirmed positive on March 24</a:t>
              </a:r>
            </a:p>
          </p:txBody>
        </p:sp>
      </p:grpSp>
      <p:sp>
        <p:nvSpPr>
          <p:cNvPr id="374" name="Title 1"/>
          <p:cNvSpPr txBox="1"/>
          <p:nvPr/>
        </p:nvSpPr>
        <p:spPr>
          <a:xfrm>
            <a:off x="336755" y="780055"/>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1: case investigation</a:t>
            </a:r>
          </a:p>
        </p:txBody>
      </p:sp>
      <p:sp>
        <p:nvSpPr>
          <p:cNvPr id="375" name="TextBox 21"/>
          <p:cNvSpPr txBox="1"/>
          <p:nvPr/>
        </p:nvSpPr>
        <p:spPr>
          <a:xfrm>
            <a:off x="-137360" y="2220366"/>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Background Information</a:t>
            </a:r>
          </a:p>
        </p:txBody>
      </p:sp>
      <p:sp>
        <p:nvSpPr>
          <p:cNvPr id="376" name="TextBox 22"/>
          <p:cNvSpPr txBox="1"/>
          <p:nvPr/>
        </p:nvSpPr>
        <p:spPr>
          <a:xfrm>
            <a:off x="-166857" y="3107814"/>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Patient Information</a:t>
            </a:r>
          </a:p>
        </p:txBody>
      </p:sp>
      <p:sp>
        <p:nvSpPr>
          <p:cNvPr id="377" name="TextBox 23"/>
          <p:cNvSpPr txBox="1"/>
          <p:nvPr/>
        </p:nvSpPr>
        <p:spPr>
          <a:xfrm>
            <a:off x="-169316" y="3999493"/>
            <a:ext cx="15851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Clinical Information</a:t>
            </a:r>
          </a:p>
        </p:txBody>
      </p:sp>
      <p:sp>
        <p:nvSpPr>
          <p:cNvPr id="378" name="TextBox 24"/>
          <p:cNvSpPr txBox="1"/>
          <p:nvPr/>
        </p:nvSpPr>
        <p:spPr>
          <a:xfrm>
            <a:off x="-123321" y="4852337"/>
            <a:ext cx="130544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600">
                <a:latin typeface="+mj-lt"/>
                <a:ea typeface="+mj-ea"/>
                <a:cs typeface="+mj-cs"/>
                <a:sym typeface="Source Sans Pro Regular"/>
              </a:defRPr>
            </a:pPr>
            <a:r>
              <a:rPr dirty="0"/>
              <a:t>Exposure </a:t>
            </a:r>
          </a:p>
          <a:p>
            <a:pPr algn="ctr">
              <a:defRPr sz="1600">
                <a:latin typeface="+mj-lt"/>
                <a:ea typeface="+mj-ea"/>
                <a:cs typeface="+mj-cs"/>
                <a:sym typeface="Source Sans Pro Regular"/>
              </a:defRPr>
            </a:pPr>
            <a:r>
              <a:rPr dirty="0"/>
              <a:t>history</a:t>
            </a:r>
          </a:p>
        </p:txBody>
      </p:sp>
      <p:sp>
        <p:nvSpPr>
          <p:cNvPr id="379" name="TextBox 25"/>
          <p:cNvSpPr txBox="1"/>
          <p:nvPr/>
        </p:nvSpPr>
        <p:spPr>
          <a:xfrm>
            <a:off x="198119" y="5770167"/>
            <a:ext cx="112511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Laboratory Data</a:t>
            </a:r>
          </a:p>
        </p:txBody>
      </p:sp>
      <p:pic>
        <p:nvPicPr>
          <p:cNvPr id="380" name="Graphic 3" descr="Graphic 3"/>
          <p:cNvPicPr>
            <a:picLocks noChangeAspect="1"/>
          </p:cNvPicPr>
          <p:nvPr/>
        </p:nvPicPr>
        <p:blipFill>
          <a:blip r:embed="rId6"/>
          <a:stretch>
            <a:fillRect/>
          </a:stretch>
        </p:blipFill>
        <p:spPr>
          <a:xfrm>
            <a:off x="1231138" y="4943654"/>
            <a:ext cx="511836" cy="526213"/>
          </a:xfrm>
          <a:prstGeom prst="rect">
            <a:avLst/>
          </a:prstGeom>
          <a:ln w="12700">
            <a:miter lim="400000"/>
          </a:ln>
        </p:spPr>
      </p:pic>
      <p:sp>
        <p:nvSpPr>
          <p:cNvPr id="4" name="Text Placeholder 8">
            <a:extLst>
              <a:ext uri="{FF2B5EF4-FFF2-40B4-BE49-F238E27FC236}">
                <a16:creationId xmlns:a16="http://schemas.microsoft.com/office/drawing/2014/main" id="{AA9CE8C6-E313-AB3B-59AC-536D8918AE61}"/>
              </a:ext>
            </a:extLst>
          </p:cNvPr>
          <p:cNvSpPr txBox="1">
            <a:spLocks noGrp="1"/>
          </p:cNvSpPr>
          <p:nvPr>
            <p:ph type="body" sz="quarter" idx="1"/>
          </p:nvPr>
        </p:nvSpPr>
        <p:spPr>
          <a:xfrm>
            <a:off x="198119" y="62202"/>
            <a:ext cx="4791131" cy="576264"/>
          </a:xfrm>
          <a:prstGeom prst="rect">
            <a:avLst/>
          </a:prstGeom>
        </p:spPr>
        <p:txBody>
          <a:bodyPr>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lang="hu-HU" sz="3200" b="1" dirty="0"/>
              <a:t>Answers question 1</a:t>
            </a:r>
            <a:endParaRPr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61"/>
                                        </p:tgtEl>
                                        <p:attrNameLst>
                                          <p:attrName>style.visibility</p:attrName>
                                        </p:attrNameLst>
                                      </p:cBhvr>
                                      <p:to>
                                        <p:strVal val="visible"/>
                                      </p:to>
                                    </p:set>
                                    <p:animEffect transition="in" filter="fade">
                                      <p:cBhvr>
                                        <p:cTn id="7" dur="500"/>
                                        <p:tgtEl>
                                          <p:spTgt spid="3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64"/>
                                        </p:tgtEl>
                                        <p:attrNameLst>
                                          <p:attrName>style.visibility</p:attrName>
                                        </p:attrNameLst>
                                      </p:cBhvr>
                                      <p:to>
                                        <p:strVal val="visible"/>
                                      </p:to>
                                    </p:set>
                                    <p:animEffect transition="in" filter="fade">
                                      <p:cBhvr>
                                        <p:cTn id="12" dur="500"/>
                                        <p:tgtEl>
                                          <p:spTgt spid="3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67"/>
                                        </p:tgtEl>
                                        <p:attrNameLst>
                                          <p:attrName>style.visibility</p:attrName>
                                        </p:attrNameLst>
                                      </p:cBhvr>
                                      <p:to>
                                        <p:strVal val="visible"/>
                                      </p:to>
                                    </p:set>
                                    <p:animEffect transition="in" filter="fade">
                                      <p:cBhvr>
                                        <p:cTn id="17" dur="500"/>
                                        <p:tgtEl>
                                          <p:spTgt spid="36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70"/>
                                        </p:tgtEl>
                                        <p:attrNameLst>
                                          <p:attrName>style.visibility</p:attrName>
                                        </p:attrNameLst>
                                      </p:cBhvr>
                                      <p:to>
                                        <p:strVal val="visible"/>
                                      </p:to>
                                    </p:set>
                                    <p:animEffect transition="in" filter="fade">
                                      <p:cBhvr>
                                        <p:cTn id="22" dur="500"/>
                                        <p:tgtEl>
                                          <p:spTgt spid="37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73"/>
                                        </p:tgtEl>
                                        <p:attrNameLst>
                                          <p:attrName>style.visibility</p:attrName>
                                        </p:attrNameLst>
                                      </p:cBhvr>
                                      <p:to>
                                        <p:strVal val="visible"/>
                                      </p:to>
                                    </p:set>
                                    <p:animEffect transition="in" filter="fade">
                                      <p:cBhvr>
                                        <p:cTn id="27" dur="500"/>
                                        <p:tgtEl>
                                          <p:spTgt spid="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 grpId="0" animBg="1" advAuto="0"/>
      <p:bldP spid="364" grpId="0" animBg="1" advAuto="0"/>
      <p:bldP spid="367" grpId="0" animBg="1" advAuto="0"/>
      <p:bldP spid="370" grpId="0" animBg="1" advAuto="0"/>
      <p:bldP spid="37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Graphic 3" descr="Graphic 3"/>
          <p:cNvPicPr>
            <a:picLocks noChangeAspect="1"/>
          </p:cNvPicPr>
          <p:nvPr/>
        </p:nvPicPr>
        <p:blipFill>
          <a:blip r:embed="rId2"/>
          <a:stretch>
            <a:fillRect/>
          </a:stretch>
        </p:blipFill>
        <p:spPr>
          <a:xfrm>
            <a:off x="1219200" y="2250744"/>
            <a:ext cx="548641" cy="548641"/>
          </a:xfrm>
          <a:prstGeom prst="rect">
            <a:avLst/>
          </a:prstGeom>
          <a:ln w="12700">
            <a:miter lim="400000"/>
          </a:ln>
        </p:spPr>
      </p:pic>
      <p:pic>
        <p:nvPicPr>
          <p:cNvPr id="384" name="Graphic 4" descr="Graphic 4"/>
          <p:cNvPicPr>
            <a:picLocks noChangeAspect="1"/>
          </p:cNvPicPr>
          <p:nvPr/>
        </p:nvPicPr>
        <p:blipFill>
          <a:blip r:embed="rId3"/>
          <a:stretch>
            <a:fillRect/>
          </a:stretch>
        </p:blipFill>
        <p:spPr>
          <a:xfrm>
            <a:off x="1219200" y="3138196"/>
            <a:ext cx="548641" cy="548641"/>
          </a:xfrm>
          <a:prstGeom prst="rect">
            <a:avLst/>
          </a:prstGeom>
          <a:ln w="12700">
            <a:miter lim="400000"/>
          </a:ln>
        </p:spPr>
      </p:pic>
      <p:pic>
        <p:nvPicPr>
          <p:cNvPr id="385" name="Graphic 5" descr="Graphic 5"/>
          <p:cNvPicPr>
            <a:picLocks noChangeAspect="1"/>
          </p:cNvPicPr>
          <p:nvPr/>
        </p:nvPicPr>
        <p:blipFill>
          <a:blip r:embed="rId4"/>
          <a:stretch>
            <a:fillRect/>
          </a:stretch>
        </p:blipFill>
        <p:spPr>
          <a:xfrm>
            <a:off x="1219200" y="5800545"/>
            <a:ext cx="548641" cy="548641"/>
          </a:xfrm>
          <a:prstGeom prst="rect">
            <a:avLst/>
          </a:prstGeom>
          <a:ln w="12700">
            <a:miter lim="400000"/>
          </a:ln>
        </p:spPr>
      </p:pic>
      <p:pic>
        <p:nvPicPr>
          <p:cNvPr id="386" name="Graphic 6" descr="Graphic 6"/>
          <p:cNvPicPr>
            <a:picLocks noChangeAspect="1"/>
          </p:cNvPicPr>
          <p:nvPr/>
        </p:nvPicPr>
        <p:blipFill>
          <a:blip r:embed="rId5"/>
          <a:stretch>
            <a:fillRect/>
          </a:stretch>
        </p:blipFill>
        <p:spPr>
          <a:xfrm>
            <a:off x="1219200" y="4025646"/>
            <a:ext cx="548641" cy="548641"/>
          </a:xfrm>
          <a:prstGeom prst="rect">
            <a:avLst/>
          </a:prstGeom>
          <a:ln w="12700">
            <a:miter lim="400000"/>
          </a:ln>
        </p:spPr>
      </p:pic>
      <p:sp>
        <p:nvSpPr>
          <p:cNvPr id="387" name="Title 1"/>
          <p:cNvSpPr txBox="1"/>
          <p:nvPr/>
        </p:nvSpPr>
        <p:spPr>
          <a:xfrm>
            <a:off x="431937" y="1267724"/>
            <a:ext cx="11556726" cy="736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nchor="ctr">
            <a:spAutoFit/>
          </a:bodyPr>
          <a:lstStyle/>
          <a:p>
            <a:pPr>
              <a:defRPr sz="2000">
                <a:latin typeface="+mj-lt"/>
                <a:ea typeface="+mj-ea"/>
                <a:cs typeface="+mj-cs"/>
                <a:sym typeface="Source Sans Pro Regular"/>
              </a:defRPr>
            </a:pPr>
            <a:r>
              <a:rPr dirty="0"/>
              <a:t>What </a:t>
            </a:r>
            <a:r>
              <a:rPr u="sng" dirty="0"/>
              <a:t>do we need to know </a:t>
            </a:r>
            <a:r>
              <a:rPr dirty="0"/>
              <a:t>about the case? Complete each section below with the information we need to gather about the case:</a:t>
            </a:r>
          </a:p>
        </p:txBody>
      </p:sp>
      <p:sp>
        <p:nvSpPr>
          <p:cNvPr id="388" name="Title 1"/>
          <p:cNvSpPr/>
          <p:nvPr/>
        </p:nvSpPr>
        <p:spPr>
          <a:xfrm>
            <a:off x="1767839" y="2250744"/>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89" name="Title 1"/>
          <p:cNvSpPr/>
          <p:nvPr/>
        </p:nvSpPr>
        <p:spPr>
          <a:xfrm>
            <a:off x="1767839" y="3138193"/>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90" name="Title 1"/>
          <p:cNvSpPr/>
          <p:nvPr/>
        </p:nvSpPr>
        <p:spPr>
          <a:xfrm>
            <a:off x="1767839" y="4025646"/>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91" name="Title 1"/>
          <p:cNvSpPr/>
          <p:nvPr/>
        </p:nvSpPr>
        <p:spPr>
          <a:xfrm>
            <a:off x="1767839" y="4913095"/>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92" name="Title 1"/>
          <p:cNvSpPr/>
          <p:nvPr/>
        </p:nvSpPr>
        <p:spPr>
          <a:xfrm>
            <a:off x="1767839" y="5800545"/>
            <a:ext cx="10271761" cy="548641"/>
          </a:xfrm>
          <a:prstGeom prst="rect">
            <a:avLst/>
          </a:prstGeom>
          <a:ln>
            <a:solidFill>
              <a:srgbClr val="000000"/>
            </a:solidFill>
            <a:miter/>
          </a:ln>
        </p:spPr>
        <p:txBody>
          <a:bodyPr lIns="45719" rIns="45719" anchor="ctr"/>
          <a:lstStyle/>
          <a:p>
            <a:pPr>
              <a:defRPr sz="1600">
                <a:solidFill>
                  <a:srgbClr val="10253F"/>
                </a:solidFill>
                <a:latin typeface="+mj-lt"/>
                <a:ea typeface="+mj-ea"/>
                <a:cs typeface="+mj-cs"/>
                <a:sym typeface="Source Sans Pro Regular"/>
              </a:defRPr>
            </a:pPr>
            <a:endParaRPr dirty="0"/>
          </a:p>
        </p:txBody>
      </p:sp>
      <p:sp>
        <p:nvSpPr>
          <p:cNvPr id="393" name="TextBox 21"/>
          <p:cNvSpPr txBox="1"/>
          <p:nvPr/>
        </p:nvSpPr>
        <p:spPr>
          <a:xfrm>
            <a:off x="-137360" y="2220366"/>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Background Information</a:t>
            </a:r>
          </a:p>
        </p:txBody>
      </p:sp>
      <p:sp>
        <p:nvSpPr>
          <p:cNvPr id="394" name="TextBox 22"/>
          <p:cNvSpPr txBox="1"/>
          <p:nvPr/>
        </p:nvSpPr>
        <p:spPr>
          <a:xfrm>
            <a:off x="-166857" y="3107814"/>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Patient Information</a:t>
            </a:r>
          </a:p>
        </p:txBody>
      </p:sp>
      <p:sp>
        <p:nvSpPr>
          <p:cNvPr id="395" name="TextBox 23"/>
          <p:cNvSpPr txBox="1"/>
          <p:nvPr/>
        </p:nvSpPr>
        <p:spPr>
          <a:xfrm>
            <a:off x="-169316" y="3999493"/>
            <a:ext cx="15851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Clinical Information</a:t>
            </a:r>
          </a:p>
        </p:txBody>
      </p:sp>
      <p:sp>
        <p:nvSpPr>
          <p:cNvPr id="396" name="TextBox 24"/>
          <p:cNvSpPr txBox="1"/>
          <p:nvPr/>
        </p:nvSpPr>
        <p:spPr>
          <a:xfrm>
            <a:off x="-123321" y="4852337"/>
            <a:ext cx="139225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Exposure history</a:t>
            </a:r>
          </a:p>
        </p:txBody>
      </p:sp>
      <p:sp>
        <p:nvSpPr>
          <p:cNvPr id="397" name="TextBox 25"/>
          <p:cNvSpPr txBox="1"/>
          <p:nvPr/>
        </p:nvSpPr>
        <p:spPr>
          <a:xfrm>
            <a:off x="198119" y="5770167"/>
            <a:ext cx="112511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Laboratory Data</a:t>
            </a:r>
          </a:p>
        </p:txBody>
      </p:sp>
      <p:pic>
        <p:nvPicPr>
          <p:cNvPr id="398" name="Graphic 3" descr="Graphic 3"/>
          <p:cNvPicPr>
            <a:picLocks noChangeAspect="1"/>
          </p:cNvPicPr>
          <p:nvPr/>
        </p:nvPicPr>
        <p:blipFill>
          <a:blip r:embed="rId6"/>
          <a:stretch>
            <a:fillRect/>
          </a:stretch>
        </p:blipFill>
        <p:spPr>
          <a:xfrm>
            <a:off x="1211848" y="4943654"/>
            <a:ext cx="511835" cy="526213"/>
          </a:xfrm>
          <a:prstGeom prst="rect">
            <a:avLst/>
          </a:prstGeom>
          <a:ln w="12700">
            <a:miter lim="400000"/>
          </a:ln>
        </p:spPr>
      </p:pic>
      <p:sp>
        <p:nvSpPr>
          <p:cNvPr id="399" name="Title 1"/>
          <p:cNvSpPr txBox="1"/>
          <p:nvPr/>
        </p:nvSpPr>
        <p:spPr>
          <a:xfrm>
            <a:off x="353582" y="76516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1: case investigation</a:t>
            </a:r>
          </a:p>
        </p:txBody>
      </p:sp>
      <p:sp>
        <p:nvSpPr>
          <p:cNvPr id="2" name="Text Placeholder 8">
            <a:extLst>
              <a:ext uri="{FF2B5EF4-FFF2-40B4-BE49-F238E27FC236}">
                <a16:creationId xmlns:a16="http://schemas.microsoft.com/office/drawing/2014/main" id="{34E0F206-8B3D-CE3D-784D-45B274EBB30F}"/>
              </a:ext>
            </a:extLst>
          </p:cNvPr>
          <p:cNvSpPr txBox="1">
            <a:spLocks noGrp="1"/>
          </p:cNvSpPr>
          <p:nvPr>
            <p:ph type="body" sz="quarter" idx="1"/>
          </p:nvPr>
        </p:nvSpPr>
        <p:spPr>
          <a:xfrm>
            <a:off x="198119" y="62202"/>
            <a:ext cx="3814588" cy="576264"/>
          </a:xfrm>
          <a:prstGeom prst="rect">
            <a:avLst/>
          </a:prstGeom>
        </p:spPr>
        <p:txBody>
          <a:bodyPr>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sz="3200" b="1" dirty="0"/>
              <a:t>Question </a:t>
            </a:r>
            <a:r>
              <a:rPr lang="hu-HU" sz="3200" b="1" dirty="0"/>
              <a:t>2</a:t>
            </a:r>
            <a:r>
              <a:rPr sz="3200" b="1" dirty="0"/>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88"/>
                                        </p:tgtEl>
                                        <p:attrNameLst>
                                          <p:attrName>style.visibility</p:attrName>
                                        </p:attrNameLst>
                                      </p:cBhvr>
                                      <p:to>
                                        <p:strVal val="visible"/>
                                      </p:to>
                                    </p:set>
                                    <p:animEffect transition="in" filter="fade">
                                      <p:cBhvr>
                                        <p:cTn id="7" dur="500"/>
                                        <p:tgtEl>
                                          <p:spTgt spid="3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89"/>
                                        </p:tgtEl>
                                        <p:attrNameLst>
                                          <p:attrName>style.visibility</p:attrName>
                                        </p:attrNameLst>
                                      </p:cBhvr>
                                      <p:to>
                                        <p:strVal val="visible"/>
                                      </p:to>
                                    </p:set>
                                    <p:animEffect transition="in" filter="fade">
                                      <p:cBhvr>
                                        <p:cTn id="12" dur="500"/>
                                        <p:tgtEl>
                                          <p:spTgt spid="38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90"/>
                                        </p:tgtEl>
                                        <p:attrNameLst>
                                          <p:attrName>style.visibility</p:attrName>
                                        </p:attrNameLst>
                                      </p:cBhvr>
                                      <p:to>
                                        <p:strVal val="visible"/>
                                      </p:to>
                                    </p:set>
                                    <p:animEffect transition="in" filter="fade">
                                      <p:cBhvr>
                                        <p:cTn id="17" dur="500"/>
                                        <p:tgtEl>
                                          <p:spTgt spid="39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91"/>
                                        </p:tgtEl>
                                        <p:attrNameLst>
                                          <p:attrName>style.visibility</p:attrName>
                                        </p:attrNameLst>
                                      </p:cBhvr>
                                      <p:to>
                                        <p:strVal val="visible"/>
                                      </p:to>
                                    </p:set>
                                    <p:animEffect transition="in" filter="fade">
                                      <p:cBhvr>
                                        <p:cTn id="22" dur="500"/>
                                        <p:tgtEl>
                                          <p:spTgt spid="39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392"/>
                                        </p:tgtEl>
                                        <p:attrNameLst>
                                          <p:attrName>style.visibility</p:attrName>
                                        </p:attrNameLst>
                                      </p:cBhvr>
                                      <p:to>
                                        <p:strVal val="visible"/>
                                      </p:to>
                                    </p:set>
                                    <p:animEffect transition="in" filter="fade">
                                      <p:cBhvr>
                                        <p:cTn id="27" dur="500"/>
                                        <p:tgtEl>
                                          <p:spTgt spid="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 grpId="0" animBg="1" advAuto="0"/>
      <p:bldP spid="389" grpId="0" animBg="1" advAuto="0"/>
      <p:bldP spid="390" grpId="0" animBg="1" advAuto="0"/>
      <p:bldP spid="391" grpId="0" animBg="1" advAuto="0"/>
      <p:bldP spid="392"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2" name="Graphic 3" descr="Graphic 3"/>
          <p:cNvPicPr>
            <a:picLocks noChangeAspect="1"/>
          </p:cNvPicPr>
          <p:nvPr/>
        </p:nvPicPr>
        <p:blipFill>
          <a:blip r:embed="rId3"/>
          <a:stretch>
            <a:fillRect/>
          </a:stretch>
        </p:blipFill>
        <p:spPr>
          <a:xfrm>
            <a:off x="1219200" y="2250744"/>
            <a:ext cx="548641" cy="548641"/>
          </a:xfrm>
          <a:prstGeom prst="rect">
            <a:avLst/>
          </a:prstGeom>
          <a:ln w="12700">
            <a:miter lim="400000"/>
          </a:ln>
        </p:spPr>
      </p:pic>
      <p:pic>
        <p:nvPicPr>
          <p:cNvPr id="403" name="Graphic 4" descr="Graphic 4"/>
          <p:cNvPicPr>
            <a:picLocks noChangeAspect="1"/>
          </p:cNvPicPr>
          <p:nvPr/>
        </p:nvPicPr>
        <p:blipFill>
          <a:blip r:embed="rId4"/>
          <a:stretch>
            <a:fillRect/>
          </a:stretch>
        </p:blipFill>
        <p:spPr>
          <a:xfrm>
            <a:off x="1219200" y="3138196"/>
            <a:ext cx="548641" cy="548641"/>
          </a:xfrm>
          <a:prstGeom prst="rect">
            <a:avLst/>
          </a:prstGeom>
          <a:ln w="12700">
            <a:miter lim="400000"/>
          </a:ln>
        </p:spPr>
      </p:pic>
      <p:pic>
        <p:nvPicPr>
          <p:cNvPr id="404" name="Graphic 5" descr="Graphic 5"/>
          <p:cNvPicPr>
            <a:picLocks noChangeAspect="1"/>
          </p:cNvPicPr>
          <p:nvPr/>
        </p:nvPicPr>
        <p:blipFill>
          <a:blip r:embed="rId5"/>
          <a:stretch>
            <a:fillRect/>
          </a:stretch>
        </p:blipFill>
        <p:spPr>
          <a:xfrm>
            <a:off x="1219200" y="5800545"/>
            <a:ext cx="548641" cy="548641"/>
          </a:xfrm>
          <a:prstGeom prst="rect">
            <a:avLst/>
          </a:prstGeom>
          <a:ln w="12700">
            <a:miter lim="400000"/>
          </a:ln>
        </p:spPr>
      </p:pic>
      <p:pic>
        <p:nvPicPr>
          <p:cNvPr id="405" name="Graphic 6" descr="Graphic 6"/>
          <p:cNvPicPr>
            <a:picLocks noChangeAspect="1"/>
          </p:cNvPicPr>
          <p:nvPr/>
        </p:nvPicPr>
        <p:blipFill>
          <a:blip r:embed="rId6"/>
          <a:stretch>
            <a:fillRect/>
          </a:stretch>
        </p:blipFill>
        <p:spPr>
          <a:xfrm>
            <a:off x="1219200" y="4025646"/>
            <a:ext cx="548641" cy="548641"/>
          </a:xfrm>
          <a:prstGeom prst="rect">
            <a:avLst/>
          </a:prstGeom>
          <a:ln w="12700">
            <a:miter lim="400000"/>
          </a:ln>
        </p:spPr>
      </p:pic>
      <p:sp>
        <p:nvSpPr>
          <p:cNvPr id="406" name="Title 1"/>
          <p:cNvSpPr txBox="1"/>
          <p:nvPr/>
        </p:nvSpPr>
        <p:spPr>
          <a:xfrm>
            <a:off x="584337" y="1426474"/>
            <a:ext cx="11099526" cy="4193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nchor="ctr">
            <a:spAutoFit/>
          </a:bodyPr>
          <a:lstStyle/>
          <a:p>
            <a:pPr>
              <a:defRPr sz="2000">
                <a:latin typeface="+mj-lt"/>
                <a:ea typeface="+mj-ea"/>
                <a:cs typeface="+mj-cs"/>
                <a:sym typeface="Source Sans Pro Regular"/>
              </a:defRPr>
            </a:pPr>
            <a:r>
              <a:rPr dirty="0"/>
              <a:t>What </a:t>
            </a:r>
            <a:r>
              <a:rPr u="sng" dirty="0"/>
              <a:t>we need to know </a:t>
            </a:r>
            <a:r>
              <a:rPr dirty="0"/>
              <a:t>about the case is (many more questions are possible):</a:t>
            </a:r>
          </a:p>
        </p:txBody>
      </p:sp>
      <p:grpSp>
        <p:nvGrpSpPr>
          <p:cNvPr id="409" name="Title 1"/>
          <p:cNvGrpSpPr/>
          <p:nvPr/>
        </p:nvGrpSpPr>
        <p:grpSpPr>
          <a:xfrm>
            <a:off x="1767840" y="2250744"/>
            <a:ext cx="10271760" cy="548641"/>
            <a:chOff x="0" y="0"/>
            <a:chExt cx="10271759" cy="548640"/>
          </a:xfrm>
        </p:grpSpPr>
        <p:sp>
          <p:nvSpPr>
            <p:cNvPr id="407"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1600">
                  <a:solidFill>
                    <a:srgbClr val="10253F"/>
                  </a:solidFill>
                  <a:latin typeface="+mj-lt"/>
                  <a:ea typeface="+mj-ea"/>
                  <a:cs typeface="+mj-cs"/>
                  <a:sym typeface="Source Sans Pro Regular"/>
                </a:defRPr>
              </a:pPr>
              <a:endParaRPr dirty="0"/>
            </a:p>
          </p:txBody>
        </p:sp>
        <p:sp>
          <p:nvSpPr>
            <p:cNvPr id="408" name="Has the full report been collected?"/>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10253F"/>
                  </a:solidFill>
                  <a:latin typeface="+mj-lt"/>
                  <a:ea typeface="+mj-ea"/>
                  <a:cs typeface="+mj-cs"/>
                  <a:sym typeface="Source Sans Pro Regular"/>
                </a:defRPr>
              </a:lvl1pPr>
            </a:lstStyle>
            <a:p>
              <a:r>
                <a:rPr dirty="0"/>
                <a:t>Has the full report been collected?  </a:t>
              </a:r>
            </a:p>
          </p:txBody>
        </p:sp>
      </p:grpSp>
      <p:grpSp>
        <p:nvGrpSpPr>
          <p:cNvPr id="412" name="Title 1"/>
          <p:cNvGrpSpPr/>
          <p:nvPr/>
        </p:nvGrpSpPr>
        <p:grpSpPr>
          <a:xfrm>
            <a:off x="1767840" y="3138193"/>
            <a:ext cx="10271760" cy="548641"/>
            <a:chOff x="0" y="0"/>
            <a:chExt cx="10271759" cy="548640"/>
          </a:xfrm>
        </p:grpSpPr>
        <p:sp>
          <p:nvSpPr>
            <p:cNvPr id="410"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1600">
                  <a:solidFill>
                    <a:srgbClr val="10253F"/>
                  </a:solidFill>
                  <a:latin typeface="+mj-lt"/>
                  <a:ea typeface="+mj-ea"/>
                  <a:cs typeface="+mj-cs"/>
                  <a:sym typeface="Source Sans Pro Regular"/>
                </a:defRPr>
              </a:pPr>
              <a:endParaRPr dirty="0"/>
            </a:p>
          </p:txBody>
        </p:sp>
        <p:sp>
          <p:nvSpPr>
            <p:cNvPr id="411" name="Does she have a family? Can she be contacted?"/>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10253F"/>
                  </a:solidFill>
                  <a:latin typeface="+mj-lt"/>
                  <a:ea typeface="+mj-ea"/>
                  <a:cs typeface="+mj-cs"/>
                  <a:sym typeface="Source Sans Pro Regular"/>
                </a:defRPr>
              </a:lvl1pPr>
            </a:lstStyle>
            <a:p>
              <a:r>
                <a:rPr dirty="0"/>
                <a:t>Does she have a family? Can she be contacted?   </a:t>
              </a:r>
            </a:p>
          </p:txBody>
        </p:sp>
      </p:grpSp>
      <p:grpSp>
        <p:nvGrpSpPr>
          <p:cNvPr id="415" name="Title 1"/>
          <p:cNvGrpSpPr/>
          <p:nvPr/>
        </p:nvGrpSpPr>
        <p:grpSpPr>
          <a:xfrm>
            <a:off x="1767840" y="4025646"/>
            <a:ext cx="10271760" cy="548641"/>
            <a:chOff x="0" y="0"/>
            <a:chExt cx="10271759" cy="548640"/>
          </a:xfrm>
        </p:grpSpPr>
        <p:sp>
          <p:nvSpPr>
            <p:cNvPr id="413"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414" name="Did she take any medications for the cough? What was her temperature on March 23rd?"/>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10253F"/>
                  </a:solidFill>
                  <a:latin typeface="+mj-lt"/>
                  <a:ea typeface="+mj-ea"/>
                  <a:cs typeface="+mj-cs"/>
                  <a:sym typeface="Source Sans Pro Regular"/>
                </a:defRPr>
              </a:lvl1pPr>
            </a:lstStyle>
            <a:p>
              <a:r>
                <a:rPr dirty="0"/>
                <a:t>Did she take any medications for the cough? What was her temperature on March 23rd?</a:t>
              </a:r>
            </a:p>
          </p:txBody>
        </p:sp>
      </p:grpSp>
      <p:grpSp>
        <p:nvGrpSpPr>
          <p:cNvPr id="418" name="Title 1"/>
          <p:cNvGrpSpPr/>
          <p:nvPr/>
        </p:nvGrpSpPr>
        <p:grpSpPr>
          <a:xfrm>
            <a:off x="1767839" y="4882479"/>
            <a:ext cx="10271761" cy="609873"/>
            <a:chOff x="0" y="0"/>
            <a:chExt cx="10271759" cy="609871"/>
          </a:xfrm>
        </p:grpSpPr>
        <p:sp>
          <p:nvSpPr>
            <p:cNvPr id="416" name="Rectangle"/>
            <p:cNvSpPr/>
            <p:nvPr/>
          </p:nvSpPr>
          <p:spPr>
            <a:xfrm>
              <a:off x="0" y="30615"/>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1600">
                  <a:solidFill>
                    <a:srgbClr val="10253F"/>
                  </a:solidFill>
                  <a:latin typeface="+mj-lt"/>
                  <a:ea typeface="+mj-ea"/>
                  <a:cs typeface="+mj-cs"/>
                  <a:sym typeface="Source Sans Pro Regular"/>
                </a:defRPr>
              </a:pPr>
              <a:endParaRPr dirty="0"/>
            </a:p>
          </p:txBody>
        </p:sp>
        <p:sp>
          <p:nvSpPr>
            <p:cNvPr id="417" name="Who did she meet in Western City? Did she go to a care structure in Western city? Who sat around/near her on the flight?"/>
            <p:cNvSpPr txBox="1"/>
            <p:nvPr/>
          </p:nvSpPr>
          <p:spPr>
            <a:xfrm>
              <a:off x="55700" y="0"/>
              <a:ext cx="10160360" cy="609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p>
              <a:pPr>
                <a:defRPr sz="1600">
                  <a:solidFill>
                    <a:srgbClr val="10253F"/>
                  </a:solidFill>
                  <a:latin typeface="+mj-lt"/>
                  <a:ea typeface="+mj-ea"/>
                  <a:cs typeface="+mj-cs"/>
                  <a:sym typeface="Source Sans Pro Regular"/>
                </a:defRPr>
              </a:pPr>
              <a:r>
                <a:rPr dirty="0"/>
                <a:t>Who did she meet in Western City? Did s</a:t>
              </a:r>
              <a:r>
                <a:rPr dirty="0">
                  <a:solidFill>
                    <a:srgbClr val="002060"/>
                  </a:solidFill>
                </a:rPr>
                <a:t>he go to a care structure in Western city? </a:t>
              </a:r>
              <a:r>
                <a:rPr dirty="0"/>
                <a:t>Who sat around/near her on the flight? </a:t>
              </a:r>
            </a:p>
          </p:txBody>
        </p:sp>
      </p:grpSp>
      <p:grpSp>
        <p:nvGrpSpPr>
          <p:cNvPr id="421" name="Title 1"/>
          <p:cNvGrpSpPr/>
          <p:nvPr/>
        </p:nvGrpSpPr>
        <p:grpSpPr>
          <a:xfrm>
            <a:off x="1767840" y="5800545"/>
            <a:ext cx="10271760" cy="548641"/>
            <a:chOff x="0" y="0"/>
            <a:chExt cx="10271759" cy="548640"/>
          </a:xfrm>
        </p:grpSpPr>
        <p:sp>
          <p:nvSpPr>
            <p:cNvPr id="419" name="Rectangle"/>
            <p:cNvSpPr/>
            <p:nvPr/>
          </p:nvSpPr>
          <p:spPr>
            <a:xfrm>
              <a:off x="0" y="-1"/>
              <a:ext cx="10271760" cy="548642"/>
            </a:xfrm>
            <a:prstGeom prst="rect">
              <a:avLst/>
            </a:prstGeom>
            <a:noFill/>
            <a:ln w="9525" cap="flat">
              <a:solidFill>
                <a:srgbClr val="000000"/>
              </a:solidFill>
              <a:prstDash val="solid"/>
              <a:miter lim="800000"/>
            </a:ln>
            <a:effectLst/>
          </p:spPr>
          <p:txBody>
            <a:bodyPr wrap="square" lIns="45719" tIns="45719" rIns="45719" bIns="45719" numCol="1" anchor="ctr">
              <a:noAutofit/>
            </a:bodyPr>
            <a:lstStyle/>
            <a:p>
              <a:pPr>
                <a:defRPr sz="3200">
                  <a:solidFill>
                    <a:srgbClr val="002060"/>
                  </a:solidFill>
                  <a:latin typeface="Arial"/>
                  <a:ea typeface="Arial"/>
                  <a:cs typeface="Arial"/>
                  <a:sym typeface="Arial"/>
                </a:defRPr>
              </a:pPr>
              <a:endParaRPr dirty="0"/>
            </a:p>
          </p:txBody>
        </p:sp>
        <p:sp>
          <p:nvSpPr>
            <p:cNvPr id="420" name="What sample was tested? Has she been tested again?"/>
            <p:cNvSpPr txBox="1"/>
            <p:nvPr/>
          </p:nvSpPr>
          <p:spPr>
            <a:xfrm>
              <a:off x="55700" y="96384"/>
              <a:ext cx="10160360" cy="3558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ctr">
              <a:spAutoFit/>
            </a:bodyPr>
            <a:lstStyle>
              <a:lvl1pPr>
                <a:defRPr sz="1600">
                  <a:solidFill>
                    <a:srgbClr val="10253F"/>
                  </a:solidFill>
                  <a:latin typeface="+mj-lt"/>
                  <a:ea typeface="+mj-ea"/>
                  <a:cs typeface="+mj-cs"/>
                  <a:sym typeface="Source Sans Pro Regular"/>
                </a:defRPr>
              </a:lvl1pPr>
            </a:lstStyle>
            <a:p>
              <a:r>
                <a:rPr dirty="0"/>
                <a:t>What sample was tested? Has she been tested again?</a:t>
              </a:r>
            </a:p>
          </p:txBody>
        </p:sp>
      </p:grpSp>
      <p:sp>
        <p:nvSpPr>
          <p:cNvPr id="422" name="TextBox 21"/>
          <p:cNvSpPr txBox="1"/>
          <p:nvPr/>
        </p:nvSpPr>
        <p:spPr>
          <a:xfrm>
            <a:off x="-137360" y="2220366"/>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Background Information</a:t>
            </a:r>
          </a:p>
        </p:txBody>
      </p:sp>
      <p:sp>
        <p:nvSpPr>
          <p:cNvPr id="423" name="TextBox 22"/>
          <p:cNvSpPr txBox="1"/>
          <p:nvPr/>
        </p:nvSpPr>
        <p:spPr>
          <a:xfrm>
            <a:off x="-166857" y="3107814"/>
            <a:ext cx="158516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Patient Information</a:t>
            </a:r>
          </a:p>
        </p:txBody>
      </p:sp>
      <p:sp>
        <p:nvSpPr>
          <p:cNvPr id="424" name="TextBox 23"/>
          <p:cNvSpPr txBox="1"/>
          <p:nvPr/>
        </p:nvSpPr>
        <p:spPr>
          <a:xfrm>
            <a:off x="-169316" y="3999493"/>
            <a:ext cx="15851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Clinical Information</a:t>
            </a:r>
          </a:p>
        </p:txBody>
      </p:sp>
      <p:sp>
        <p:nvSpPr>
          <p:cNvPr id="425" name="TextBox 24"/>
          <p:cNvSpPr txBox="1"/>
          <p:nvPr/>
        </p:nvSpPr>
        <p:spPr>
          <a:xfrm>
            <a:off x="-123322" y="4852337"/>
            <a:ext cx="1440479"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Exposure history</a:t>
            </a:r>
          </a:p>
        </p:txBody>
      </p:sp>
      <p:sp>
        <p:nvSpPr>
          <p:cNvPr id="426" name="TextBox 25"/>
          <p:cNvSpPr txBox="1"/>
          <p:nvPr/>
        </p:nvSpPr>
        <p:spPr>
          <a:xfrm>
            <a:off x="198119" y="5770167"/>
            <a:ext cx="112511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latin typeface="+mj-lt"/>
                <a:ea typeface="+mj-ea"/>
                <a:cs typeface="+mj-cs"/>
                <a:sym typeface="Source Sans Pro Regular"/>
              </a:defRPr>
            </a:lvl1pPr>
          </a:lstStyle>
          <a:p>
            <a:r>
              <a:rPr dirty="0"/>
              <a:t>Laboratory Data</a:t>
            </a:r>
          </a:p>
        </p:txBody>
      </p:sp>
      <p:pic>
        <p:nvPicPr>
          <p:cNvPr id="427" name="Graphic 3" descr="Graphic 3"/>
          <p:cNvPicPr>
            <a:picLocks noChangeAspect="1"/>
          </p:cNvPicPr>
          <p:nvPr/>
        </p:nvPicPr>
        <p:blipFill>
          <a:blip r:embed="rId7"/>
          <a:stretch>
            <a:fillRect/>
          </a:stretch>
        </p:blipFill>
        <p:spPr>
          <a:xfrm>
            <a:off x="1211848" y="4943654"/>
            <a:ext cx="511835" cy="526213"/>
          </a:xfrm>
          <a:prstGeom prst="rect">
            <a:avLst/>
          </a:prstGeom>
          <a:ln w="12700">
            <a:miter lim="400000"/>
          </a:ln>
        </p:spPr>
      </p:pic>
      <p:sp>
        <p:nvSpPr>
          <p:cNvPr id="428" name="Title 1"/>
          <p:cNvSpPr txBox="1"/>
          <p:nvPr/>
        </p:nvSpPr>
        <p:spPr>
          <a:xfrm>
            <a:off x="353582" y="76516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1: case investigation</a:t>
            </a:r>
          </a:p>
        </p:txBody>
      </p:sp>
      <p:sp>
        <p:nvSpPr>
          <p:cNvPr id="2" name="Text Placeholder 8">
            <a:extLst>
              <a:ext uri="{FF2B5EF4-FFF2-40B4-BE49-F238E27FC236}">
                <a16:creationId xmlns:a16="http://schemas.microsoft.com/office/drawing/2014/main" id="{953F14C0-38E3-9AD5-11A5-419676305F45}"/>
              </a:ext>
            </a:extLst>
          </p:cNvPr>
          <p:cNvSpPr txBox="1">
            <a:spLocks noGrp="1"/>
          </p:cNvSpPr>
          <p:nvPr>
            <p:ph type="body" sz="quarter" idx="1"/>
          </p:nvPr>
        </p:nvSpPr>
        <p:spPr>
          <a:xfrm>
            <a:off x="198119" y="62202"/>
            <a:ext cx="4045407" cy="576264"/>
          </a:xfrm>
          <a:prstGeom prst="rect">
            <a:avLst/>
          </a:prstGeom>
        </p:spPr>
        <p:txBody>
          <a:bodyPr>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lang="hu-HU" sz="3200" b="1" dirty="0"/>
              <a:t>Answers question</a:t>
            </a:r>
            <a:r>
              <a:rPr sz="3200" b="1" dirty="0"/>
              <a:t> </a:t>
            </a:r>
            <a:r>
              <a:rPr lang="hu-HU" sz="3200" b="1" dirty="0"/>
              <a:t>2</a:t>
            </a:r>
            <a:r>
              <a:rPr sz="3200" b="1" dirty="0"/>
              <a: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09"/>
                                        </p:tgtEl>
                                        <p:attrNameLst>
                                          <p:attrName>style.visibility</p:attrName>
                                        </p:attrNameLst>
                                      </p:cBhvr>
                                      <p:to>
                                        <p:strVal val="visible"/>
                                      </p:to>
                                    </p:set>
                                    <p:animEffect transition="in" filter="fade">
                                      <p:cBhvr>
                                        <p:cTn id="7" dur="500"/>
                                        <p:tgtEl>
                                          <p:spTgt spid="4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12"/>
                                        </p:tgtEl>
                                        <p:attrNameLst>
                                          <p:attrName>style.visibility</p:attrName>
                                        </p:attrNameLst>
                                      </p:cBhvr>
                                      <p:to>
                                        <p:strVal val="visible"/>
                                      </p:to>
                                    </p:set>
                                    <p:animEffect transition="in" filter="fade">
                                      <p:cBhvr>
                                        <p:cTn id="12" dur="500"/>
                                        <p:tgtEl>
                                          <p:spTgt spid="4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15"/>
                                        </p:tgtEl>
                                        <p:attrNameLst>
                                          <p:attrName>style.visibility</p:attrName>
                                        </p:attrNameLst>
                                      </p:cBhvr>
                                      <p:to>
                                        <p:strVal val="visible"/>
                                      </p:to>
                                    </p:set>
                                    <p:animEffect transition="in" filter="fade">
                                      <p:cBhvr>
                                        <p:cTn id="17" dur="500"/>
                                        <p:tgtEl>
                                          <p:spTgt spid="4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418"/>
                                        </p:tgtEl>
                                        <p:attrNameLst>
                                          <p:attrName>style.visibility</p:attrName>
                                        </p:attrNameLst>
                                      </p:cBhvr>
                                      <p:to>
                                        <p:strVal val="visible"/>
                                      </p:to>
                                    </p:set>
                                    <p:animEffect transition="in" filter="fade">
                                      <p:cBhvr>
                                        <p:cTn id="22" dur="500"/>
                                        <p:tgtEl>
                                          <p:spTgt spid="4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421"/>
                                        </p:tgtEl>
                                        <p:attrNameLst>
                                          <p:attrName>style.visibility</p:attrName>
                                        </p:attrNameLst>
                                      </p:cBhvr>
                                      <p:to>
                                        <p:strVal val="visible"/>
                                      </p:to>
                                    </p:set>
                                    <p:animEffect transition="in" filter="fade">
                                      <p:cBhvr>
                                        <p:cTn id="27" dur="500"/>
                                        <p:tgtEl>
                                          <p:spTgt spid="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 grpId="0" animBg="1" advAuto="0"/>
      <p:bldP spid="412" grpId="0" animBg="1" advAuto="0"/>
      <p:bldP spid="415" grpId="0" animBg="1" advAuto="0"/>
      <p:bldP spid="418" grpId="0" animBg="1" advAuto="0"/>
      <p:bldP spid="42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Pneumonic pleague scenario: step 2"/>
          <p:cNvSpPr txBox="1">
            <a:spLocks noGrp="1"/>
          </p:cNvSpPr>
          <p:nvPr>
            <p:ph type="title" idx="4294967295"/>
          </p:nvPr>
        </p:nvSpPr>
        <p:spPr>
          <a:xfrm>
            <a:off x="3446842" y="1735957"/>
            <a:ext cx="5628177" cy="1692276"/>
          </a:xfrm>
          <a:prstGeom prst="rect">
            <a:avLst/>
          </a:prstGeom>
        </p:spPr>
        <p:txBody>
          <a:bodyPr/>
          <a:lstStyle>
            <a:lvl1pPr algn="ctr" defTabSz="457200">
              <a:lnSpc>
                <a:spcPts val="5400"/>
              </a:lnSpc>
            </a:lvl1pPr>
          </a:lstStyle>
          <a:p>
            <a:r>
              <a:rPr b="1" dirty="0"/>
              <a:t>Pneumonic </a:t>
            </a:r>
            <a:r>
              <a:rPr b="1" dirty="0" err="1"/>
              <a:t>pleague</a:t>
            </a:r>
            <a:r>
              <a:rPr b="1" dirty="0"/>
              <a:t> scenario: </a:t>
            </a:r>
            <a:r>
              <a:rPr lang="fr-FR" b="1" dirty="0"/>
              <a:t>S</a:t>
            </a:r>
            <a:r>
              <a:rPr b="1" dirty="0" err="1"/>
              <a:t>tep</a:t>
            </a:r>
            <a:r>
              <a:rPr b="1" dirty="0"/>
              <a:t> 2</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Content Placeholder 2"/>
          <p:cNvSpPr txBox="1">
            <a:spLocks noGrp="1"/>
          </p:cNvSpPr>
          <p:nvPr>
            <p:ph type="body" idx="1"/>
          </p:nvPr>
        </p:nvSpPr>
        <p:spPr>
          <a:xfrm>
            <a:off x="1984916" y="1247000"/>
            <a:ext cx="8222168" cy="1345028"/>
          </a:xfrm>
          <a:prstGeom prst="rect">
            <a:avLst/>
          </a:prstGeom>
        </p:spPr>
        <p:txBody>
          <a:bodyPr/>
          <a:lstStyle>
            <a:lvl1pPr marL="0" indent="0">
              <a:buSzTx/>
              <a:buNone/>
              <a:defRPr sz="2400"/>
            </a:lvl1pPr>
          </a:lstStyle>
          <a:p>
            <a:r>
              <a:rPr dirty="0"/>
              <a:t>Where are the most concerning points of possible exposure in the scenario above? Where would you expect to identify high risk contacts based on the timing of symptoms and travel?</a:t>
            </a:r>
          </a:p>
        </p:txBody>
      </p:sp>
      <p:grpSp>
        <p:nvGrpSpPr>
          <p:cNvPr id="441" name="Group 32"/>
          <p:cNvGrpSpPr/>
          <p:nvPr/>
        </p:nvGrpSpPr>
        <p:grpSpPr>
          <a:xfrm>
            <a:off x="1158239" y="3204005"/>
            <a:ext cx="3182112" cy="2538799"/>
            <a:chOff x="0" y="0"/>
            <a:chExt cx="3182111" cy="2538798"/>
          </a:xfrm>
        </p:grpSpPr>
        <p:sp>
          <p:nvSpPr>
            <p:cNvPr id="438" name="Rectangle 25"/>
            <p:cNvSpPr/>
            <p:nvPr/>
          </p:nvSpPr>
          <p:spPr>
            <a:xfrm>
              <a:off x="0" y="0"/>
              <a:ext cx="3182112" cy="2538799"/>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39" name="Graphic 17" descr="Graphic 17"/>
            <p:cNvPicPr>
              <a:picLocks noChangeAspect="1"/>
            </p:cNvPicPr>
            <p:nvPr/>
          </p:nvPicPr>
          <p:blipFill>
            <a:blip r:embed="rId2"/>
            <a:stretch>
              <a:fillRect/>
            </a:stretch>
          </p:blipFill>
          <p:spPr>
            <a:xfrm>
              <a:off x="1097279" y="21802"/>
              <a:ext cx="987553" cy="858689"/>
            </a:xfrm>
            <a:prstGeom prst="rect">
              <a:avLst/>
            </a:prstGeom>
            <a:ln w="12700" cap="flat">
              <a:noFill/>
              <a:miter lim="400000"/>
            </a:ln>
            <a:effectLst/>
          </p:spPr>
        </p:pic>
        <p:sp>
          <p:nvSpPr>
            <p:cNvPr id="440" name="TextBox 22"/>
            <p:cNvSpPr txBox="1"/>
            <p:nvPr/>
          </p:nvSpPr>
          <p:spPr>
            <a:xfrm>
              <a:off x="798476" y="819772"/>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FLIGHT</a:t>
              </a:r>
            </a:p>
          </p:txBody>
        </p:sp>
      </p:grpSp>
      <p:grpSp>
        <p:nvGrpSpPr>
          <p:cNvPr id="445" name="Group 33"/>
          <p:cNvGrpSpPr/>
          <p:nvPr/>
        </p:nvGrpSpPr>
        <p:grpSpPr>
          <a:xfrm>
            <a:off x="4400201" y="3204005"/>
            <a:ext cx="3182114" cy="2538800"/>
            <a:chOff x="0" y="0"/>
            <a:chExt cx="3182112" cy="2538799"/>
          </a:xfrm>
        </p:grpSpPr>
        <p:sp>
          <p:nvSpPr>
            <p:cNvPr id="442" name="Rectangle 27"/>
            <p:cNvSpPr/>
            <p:nvPr/>
          </p:nvSpPr>
          <p:spPr>
            <a:xfrm>
              <a:off x="0" y="0"/>
              <a:ext cx="3182112" cy="2538799"/>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43" name="Picture 19" descr="Picture 19"/>
            <p:cNvPicPr>
              <a:picLocks noChangeAspect="1"/>
            </p:cNvPicPr>
            <p:nvPr/>
          </p:nvPicPr>
          <p:blipFill>
            <a:blip r:embed="rId3">
              <a:biLevel thresh="75000"/>
            </a:blip>
            <a:stretch>
              <a:fillRect/>
            </a:stretch>
          </p:blipFill>
          <p:spPr>
            <a:xfrm>
              <a:off x="1098432" y="48825"/>
              <a:ext cx="893200" cy="790141"/>
            </a:xfrm>
            <a:prstGeom prst="rect">
              <a:avLst/>
            </a:prstGeom>
            <a:ln w="12700" cap="flat">
              <a:noFill/>
              <a:miter lim="400000"/>
            </a:ln>
            <a:effectLst/>
          </p:spPr>
        </p:pic>
        <p:sp>
          <p:nvSpPr>
            <p:cNvPr id="444" name="TextBox 23"/>
            <p:cNvSpPr txBox="1"/>
            <p:nvPr/>
          </p:nvSpPr>
          <p:spPr>
            <a:xfrm>
              <a:off x="798476" y="819772"/>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WORK</a:t>
              </a:r>
            </a:p>
          </p:txBody>
        </p:sp>
      </p:grpSp>
      <p:grpSp>
        <p:nvGrpSpPr>
          <p:cNvPr id="449" name="Group 34"/>
          <p:cNvGrpSpPr/>
          <p:nvPr/>
        </p:nvGrpSpPr>
        <p:grpSpPr>
          <a:xfrm>
            <a:off x="7642163" y="3124200"/>
            <a:ext cx="3182112" cy="2606312"/>
            <a:chOff x="0" y="0"/>
            <a:chExt cx="3182111" cy="2606311"/>
          </a:xfrm>
        </p:grpSpPr>
        <p:sp>
          <p:nvSpPr>
            <p:cNvPr id="446" name="Rectangle 26"/>
            <p:cNvSpPr/>
            <p:nvPr/>
          </p:nvSpPr>
          <p:spPr>
            <a:xfrm>
              <a:off x="0" y="69340"/>
              <a:ext cx="3182112" cy="2536972"/>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47" name="Graphic 21" descr="Graphic 21"/>
            <p:cNvPicPr>
              <a:picLocks noChangeAspect="1"/>
            </p:cNvPicPr>
            <p:nvPr/>
          </p:nvPicPr>
          <p:blipFill>
            <a:blip r:embed="rId4"/>
            <a:stretch>
              <a:fillRect/>
            </a:stretch>
          </p:blipFill>
          <p:spPr>
            <a:xfrm>
              <a:off x="1034865" y="0"/>
              <a:ext cx="1112382" cy="966533"/>
            </a:xfrm>
            <a:prstGeom prst="rect">
              <a:avLst/>
            </a:prstGeom>
            <a:ln w="12700" cap="flat">
              <a:noFill/>
              <a:miter lim="400000"/>
            </a:ln>
            <a:effectLst/>
          </p:spPr>
        </p:pic>
        <p:sp>
          <p:nvSpPr>
            <p:cNvPr id="448" name="TextBox 24"/>
            <p:cNvSpPr txBox="1"/>
            <p:nvPr/>
          </p:nvSpPr>
          <p:spPr>
            <a:xfrm>
              <a:off x="798476" y="888523"/>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HOME</a:t>
              </a:r>
            </a:p>
          </p:txBody>
        </p:sp>
      </p:grpSp>
      <p:sp>
        <p:nvSpPr>
          <p:cNvPr id="451"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4AB62F7F-8A34-2D5A-0CEC-39D452F2C626}"/>
              </a:ext>
            </a:extLst>
          </p:cNvPr>
          <p:cNvSpPr txBox="1">
            <a:spLocks/>
          </p:cNvSpPr>
          <p:nvPr/>
        </p:nvSpPr>
        <p:spPr>
          <a:xfrm>
            <a:off x="198119" y="62202"/>
            <a:ext cx="8786814"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1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41"/>
                                        </p:tgtEl>
                                        <p:attrNameLst>
                                          <p:attrName>style.visibility</p:attrName>
                                        </p:attrNameLst>
                                      </p:cBhvr>
                                      <p:to>
                                        <p:strVal val="visible"/>
                                      </p:to>
                                    </p:set>
                                    <p:animEffect transition="in" filter="fade">
                                      <p:cBhvr>
                                        <p:cTn id="7" dur="500"/>
                                        <p:tgtEl>
                                          <p:spTgt spid="4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45"/>
                                        </p:tgtEl>
                                        <p:attrNameLst>
                                          <p:attrName>style.visibility</p:attrName>
                                        </p:attrNameLst>
                                      </p:cBhvr>
                                      <p:to>
                                        <p:strVal val="visible"/>
                                      </p:to>
                                    </p:set>
                                    <p:animEffect transition="in" filter="fade">
                                      <p:cBhvr>
                                        <p:cTn id="12" dur="500"/>
                                        <p:tgtEl>
                                          <p:spTgt spid="4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49"/>
                                        </p:tgtEl>
                                        <p:attrNameLst>
                                          <p:attrName>style.visibility</p:attrName>
                                        </p:attrNameLst>
                                      </p:cBhvr>
                                      <p:to>
                                        <p:strVal val="visible"/>
                                      </p:to>
                                    </p:set>
                                    <p:animEffect transition="in" filter="fade">
                                      <p:cBhvr>
                                        <p:cTn id="17" dur="500"/>
                                        <p:tgtEl>
                                          <p:spTgt spid="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 grpId="0" animBg="1" advAuto="0"/>
      <p:bldP spid="445" grpId="0" animBg="1" advAuto="0"/>
      <p:bldP spid="449"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6" name="Group 32"/>
          <p:cNvGrpSpPr/>
          <p:nvPr/>
        </p:nvGrpSpPr>
        <p:grpSpPr>
          <a:xfrm>
            <a:off x="1158239" y="2564908"/>
            <a:ext cx="3182112" cy="2919798"/>
            <a:chOff x="0" y="0"/>
            <a:chExt cx="3182111" cy="2919797"/>
          </a:xfrm>
        </p:grpSpPr>
        <p:sp>
          <p:nvSpPr>
            <p:cNvPr id="453" name="Rectangle 25"/>
            <p:cNvSpPr/>
            <p:nvPr/>
          </p:nvSpPr>
          <p:spPr>
            <a:xfrm>
              <a:off x="0" y="0"/>
              <a:ext cx="3182112" cy="2919798"/>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54" name="Graphic 17" descr="Graphic 17"/>
            <p:cNvPicPr>
              <a:picLocks noChangeAspect="1"/>
            </p:cNvPicPr>
            <p:nvPr/>
          </p:nvPicPr>
          <p:blipFill>
            <a:blip r:embed="rId2"/>
            <a:stretch>
              <a:fillRect/>
            </a:stretch>
          </p:blipFill>
          <p:spPr>
            <a:xfrm>
              <a:off x="1084113" y="11907"/>
              <a:ext cx="1000719" cy="1000719"/>
            </a:xfrm>
            <a:prstGeom prst="rect">
              <a:avLst/>
            </a:prstGeom>
            <a:ln w="12700" cap="flat">
              <a:noFill/>
              <a:miter lim="400000"/>
            </a:ln>
            <a:effectLst/>
          </p:spPr>
        </p:pic>
        <p:sp>
          <p:nvSpPr>
            <p:cNvPr id="455" name="TextBox 22"/>
            <p:cNvSpPr txBox="1"/>
            <p:nvPr/>
          </p:nvSpPr>
          <p:spPr>
            <a:xfrm>
              <a:off x="798476" y="942796"/>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FLIGHT</a:t>
              </a:r>
            </a:p>
          </p:txBody>
        </p:sp>
      </p:grpSp>
      <p:grpSp>
        <p:nvGrpSpPr>
          <p:cNvPr id="460" name="Group 33"/>
          <p:cNvGrpSpPr/>
          <p:nvPr/>
        </p:nvGrpSpPr>
        <p:grpSpPr>
          <a:xfrm>
            <a:off x="4400201" y="2564908"/>
            <a:ext cx="3182113" cy="2919798"/>
            <a:chOff x="0" y="0"/>
            <a:chExt cx="3182111" cy="2919797"/>
          </a:xfrm>
        </p:grpSpPr>
        <p:sp>
          <p:nvSpPr>
            <p:cNvPr id="457" name="Rectangle 27"/>
            <p:cNvSpPr/>
            <p:nvPr/>
          </p:nvSpPr>
          <p:spPr>
            <a:xfrm>
              <a:off x="0" y="0"/>
              <a:ext cx="3182112" cy="2919798"/>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58" name="Picture 19" descr="Picture 19"/>
            <p:cNvPicPr>
              <a:picLocks noChangeAspect="1"/>
            </p:cNvPicPr>
            <p:nvPr/>
          </p:nvPicPr>
          <p:blipFill>
            <a:blip r:embed="rId3">
              <a:biLevel thresh="75000"/>
            </a:blip>
            <a:stretch>
              <a:fillRect/>
            </a:stretch>
          </p:blipFill>
          <p:spPr>
            <a:xfrm>
              <a:off x="1097280" y="55000"/>
              <a:ext cx="909869" cy="909870"/>
            </a:xfrm>
            <a:prstGeom prst="rect">
              <a:avLst/>
            </a:prstGeom>
            <a:ln w="12700" cap="flat">
              <a:noFill/>
              <a:miter lim="400000"/>
            </a:ln>
            <a:effectLst/>
          </p:spPr>
        </p:pic>
        <p:sp>
          <p:nvSpPr>
            <p:cNvPr id="459" name="TextBox 23"/>
            <p:cNvSpPr txBox="1"/>
            <p:nvPr/>
          </p:nvSpPr>
          <p:spPr>
            <a:xfrm>
              <a:off x="798476" y="942796"/>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WORK</a:t>
              </a:r>
            </a:p>
          </p:txBody>
        </p:sp>
      </p:grpSp>
      <p:grpSp>
        <p:nvGrpSpPr>
          <p:cNvPr id="464" name="Group 34"/>
          <p:cNvGrpSpPr/>
          <p:nvPr/>
        </p:nvGrpSpPr>
        <p:grpSpPr>
          <a:xfrm>
            <a:off x="7642163" y="2472813"/>
            <a:ext cx="3182112" cy="2999602"/>
            <a:chOff x="0" y="0"/>
            <a:chExt cx="3182111" cy="2999601"/>
          </a:xfrm>
        </p:grpSpPr>
        <p:sp>
          <p:nvSpPr>
            <p:cNvPr id="461" name="Rectangle 26"/>
            <p:cNvSpPr/>
            <p:nvPr/>
          </p:nvSpPr>
          <p:spPr>
            <a:xfrm>
              <a:off x="0" y="79803"/>
              <a:ext cx="3182112" cy="2919799"/>
            </a:xfrm>
            <a:prstGeom prst="rect">
              <a:avLst/>
            </a:prstGeom>
            <a:solidFill>
              <a:srgbClr val="E6E6E6"/>
            </a:solidFill>
            <a:ln w="12700" cap="flat">
              <a:solidFill>
                <a:srgbClr val="011749"/>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dirty="0"/>
            </a:p>
          </p:txBody>
        </p:sp>
        <p:pic>
          <p:nvPicPr>
            <p:cNvPr id="462" name="Graphic 21" descr="Graphic 21"/>
            <p:cNvPicPr>
              <a:picLocks noChangeAspect="1"/>
            </p:cNvPicPr>
            <p:nvPr/>
          </p:nvPicPr>
          <p:blipFill>
            <a:blip r:embed="rId4"/>
            <a:stretch>
              <a:fillRect/>
            </a:stretch>
          </p:blipFill>
          <p:spPr>
            <a:xfrm>
              <a:off x="1034865" y="0"/>
              <a:ext cx="1112382" cy="1112381"/>
            </a:xfrm>
            <a:prstGeom prst="rect">
              <a:avLst/>
            </a:prstGeom>
            <a:ln w="12700" cap="flat">
              <a:noFill/>
              <a:miter lim="400000"/>
            </a:ln>
            <a:effectLst/>
          </p:spPr>
        </p:pic>
        <p:sp>
          <p:nvSpPr>
            <p:cNvPr id="463" name="TextBox 24"/>
            <p:cNvSpPr txBox="1"/>
            <p:nvPr/>
          </p:nvSpPr>
          <p:spPr>
            <a:xfrm>
              <a:off x="798476" y="1022600"/>
              <a:ext cx="1585161"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rPr dirty="0"/>
                <a:t>HOME</a:t>
              </a:r>
            </a:p>
          </p:txBody>
        </p:sp>
      </p:grpSp>
      <p:sp>
        <p:nvSpPr>
          <p:cNvPr id="465" name="Title 1"/>
          <p:cNvSpPr txBox="1"/>
          <p:nvPr/>
        </p:nvSpPr>
        <p:spPr>
          <a:xfrm>
            <a:off x="1209176" y="3877035"/>
            <a:ext cx="3080237" cy="1321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marL="109220" indent="-219075">
              <a:buSzPct val="100000"/>
              <a:buFont typeface="Arial"/>
              <a:buChar char="•"/>
              <a:defRPr sz="1900">
                <a:solidFill>
                  <a:srgbClr val="10253F"/>
                </a:solidFill>
                <a:latin typeface="+mj-lt"/>
                <a:ea typeface="+mj-ea"/>
                <a:cs typeface="+mj-cs"/>
                <a:sym typeface="Source Sans Pro Regular"/>
              </a:defRPr>
            </a:pPr>
            <a:r>
              <a:rPr dirty="0"/>
              <a:t>2 contacts identified and contacted</a:t>
            </a:r>
            <a:endParaRPr dirty="0">
              <a:solidFill>
                <a:srgbClr val="002060"/>
              </a:solidFill>
            </a:endParaRPr>
          </a:p>
          <a:p>
            <a:pPr marL="109220" indent="-219075">
              <a:buSzPct val="100000"/>
              <a:buFont typeface="Arial"/>
              <a:buChar char="•"/>
              <a:defRPr sz="1900">
                <a:solidFill>
                  <a:srgbClr val="10253F"/>
                </a:solidFill>
                <a:latin typeface="+mj-lt"/>
                <a:ea typeface="+mj-ea"/>
                <a:cs typeface="+mj-cs"/>
                <a:sym typeface="Source Sans Pro Regular"/>
              </a:defRPr>
            </a:pPr>
            <a:r>
              <a:rPr dirty="0"/>
              <a:t>1 high risk contact, shared the same row as the case</a:t>
            </a:r>
          </a:p>
        </p:txBody>
      </p:sp>
      <p:sp>
        <p:nvSpPr>
          <p:cNvPr id="466" name="Title 1"/>
          <p:cNvSpPr txBox="1"/>
          <p:nvPr/>
        </p:nvSpPr>
        <p:spPr>
          <a:xfrm>
            <a:off x="4451139" y="3877036"/>
            <a:ext cx="3080237" cy="1321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marL="109220" indent="-219075">
              <a:buSzPct val="100000"/>
              <a:buFont typeface="Arial"/>
              <a:buChar char="•"/>
              <a:defRPr sz="1900">
                <a:solidFill>
                  <a:srgbClr val="10253F"/>
                </a:solidFill>
                <a:latin typeface="+mj-lt"/>
                <a:ea typeface="+mj-ea"/>
                <a:cs typeface="+mj-cs"/>
                <a:sym typeface="Source Sans Pro Regular"/>
              </a:defRPr>
            </a:pPr>
            <a:r>
              <a:rPr dirty="0"/>
              <a:t>5 contacts who participate in the meeting and worked on the same floor.  </a:t>
            </a:r>
            <a:endParaRPr sz="3200" dirty="0">
              <a:solidFill>
                <a:srgbClr val="002060"/>
              </a:solidFill>
              <a:latin typeface="Arial"/>
              <a:ea typeface="Arial"/>
              <a:cs typeface="Arial"/>
              <a:sym typeface="Arial"/>
            </a:endParaRPr>
          </a:p>
          <a:p>
            <a:pPr marL="109220" indent="-219075">
              <a:buSzPct val="100000"/>
              <a:buFont typeface="Arial"/>
              <a:buChar char="•"/>
              <a:defRPr sz="1900">
                <a:solidFill>
                  <a:srgbClr val="10253F"/>
                </a:solidFill>
                <a:latin typeface="+mj-lt"/>
                <a:ea typeface="+mj-ea"/>
                <a:cs typeface="+mj-cs"/>
                <a:sym typeface="Source Sans Pro Regular"/>
              </a:defRPr>
            </a:pPr>
            <a:r>
              <a:rPr dirty="0"/>
              <a:t>The driver.</a:t>
            </a:r>
          </a:p>
        </p:txBody>
      </p:sp>
      <p:sp>
        <p:nvSpPr>
          <p:cNvPr id="467" name="Title 1"/>
          <p:cNvSpPr txBox="1"/>
          <p:nvPr/>
        </p:nvSpPr>
        <p:spPr>
          <a:xfrm>
            <a:off x="7693100" y="3877035"/>
            <a:ext cx="3080237" cy="1321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marL="109220" indent="-219075">
              <a:buSzPct val="100000"/>
              <a:buFont typeface="Arial"/>
              <a:buChar char="•"/>
              <a:defRPr sz="1900">
                <a:solidFill>
                  <a:srgbClr val="10253F"/>
                </a:solidFill>
                <a:latin typeface="+mj-lt"/>
                <a:ea typeface="+mj-ea"/>
                <a:cs typeface="+mj-cs"/>
                <a:sym typeface="Source Sans Pro Regular"/>
              </a:defRPr>
            </a:pPr>
            <a:r>
              <a:rPr dirty="0"/>
              <a:t>Case is married without children. </a:t>
            </a:r>
            <a:endParaRPr sz="3200" dirty="0">
              <a:solidFill>
                <a:srgbClr val="002060"/>
              </a:solidFill>
            </a:endParaRPr>
          </a:p>
          <a:p>
            <a:pPr marL="109220" indent="-219075">
              <a:buSzPct val="100000"/>
              <a:buFont typeface="Arial"/>
              <a:buChar char="•"/>
              <a:defRPr sz="1900">
                <a:solidFill>
                  <a:srgbClr val="10253F"/>
                </a:solidFill>
                <a:latin typeface="+mj-lt"/>
                <a:ea typeface="+mj-ea"/>
                <a:cs typeface="+mj-cs"/>
                <a:sym typeface="Source Sans Pro Regular"/>
              </a:defRPr>
            </a:pPr>
            <a:r>
              <a:rPr dirty="0"/>
              <a:t>Her husband is listed as a high-risk contact.  </a:t>
            </a:r>
          </a:p>
        </p:txBody>
      </p:sp>
      <p:sp>
        <p:nvSpPr>
          <p:cNvPr id="469"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3DAE94C1-65B7-9B3E-3D4B-252C9644C00A}"/>
              </a:ext>
            </a:extLst>
          </p:cNvPr>
          <p:cNvSpPr txBox="1">
            <a:spLocks noGrp="1"/>
          </p:cNvSpPr>
          <p:nvPr>
            <p:ph type="body" sz="quarter" idx="1"/>
          </p:nvPr>
        </p:nvSpPr>
        <p:spPr>
          <a:xfrm>
            <a:off x="198119" y="62202"/>
            <a:ext cx="4791131" cy="576264"/>
          </a:xfrm>
          <a:prstGeom prst="rect">
            <a:avLst/>
          </a:prstGeom>
        </p:spPr>
        <p:txBody>
          <a:bodyPr>
            <a:normAutofit/>
          </a:bodyPr>
          <a:lstStyle>
            <a:lvl1pPr marL="0" indent="0" defTabSz="277749">
              <a:spcBef>
                <a:spcPts val="200"/>
              </a:spcBef>
              <a:buSzTx/>
              <a:buNone/>
              <a:defRPr sz="3072">
                <a:solidFill>
                  <a:srgbClr val="FFFFFF"/>
                </a:solidFill>
                <a:latin typeface="Source Sans Pro Bold"/>
                <a:ea typeface="Source Sans Pro Bold"/>
                <a:cs typeface="Source Sans Pro Bold"/>
                <a:sym typeface="Source Sans Pro Bold"/>
              </a:defRPr>
            </a:lvl1pPr>
          </a:lstStyle>
          <a:p>
            <a:r>
              <a:rPr lang="hu-HU" sz="3200" b="1" dirty="0"/>
              <a:t>Answers question 1</a:t>
            </a:r>
            <a:endParaRPr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56"/>
                                        </p:tgtEl>
                                        <p:attrNameLst>
                                          <p:attrName>style.visibility</p:attrName>
                                        </p:attrNameLst>
                                      </p:cBhvr>
                                      <p:to>
                                        <p:strVal val="visible"/>
                                      </p:to>
                                    </p:set>
                                    <p:animEffect transition="in" filter="fade">
                                      <p:cBhvr>
                                        <p:cTn id="7" dur="500"/>
                                        <p:tgtEl>
                                          <p:spTgt spid="4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460"/>
                                        </p:tgtEl>
                                        <p:attrNameLst>
                                          <p:attrName>style.visibility</p:attrName>
                                        </p:attrNameLst>
                                      </p:cBhvr>
                                      <p:to>
                                        <p:strVal val="visible"/>
                                      </p:to>
                                    </p:set>
                                    <p:animEffect transition="in" filter="fade">
                                      <p:cBhvr>
                                        <p:cTn id="12" dur="500"/>
                                        <p:tgtEl>
                                          <p:spTgt spid="4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464"/>
                                        </p:tgtEl>
                                        <p:attrNameLst>
                                          <p:attrName>style.visibility</p:attrName>
                                        </p:attrNameLst>
                                      </p:cBhvr>
                                      <p:to>
                                        <p:strVal val="visible"/>
                                      </p:to>
                                    </p:set>
                                    <p:animEffect transition="in" filter="fade">
                                      <p:cBhvr>
                                        <p:cTn id="17" dur="500"/>
                                        <p:tgtEl>
                                          <p:spTgt spid="46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465"/>
                                        </p:tgtEl>
                                        <p:attrNameLst>
                                          <p:attrName>style.visibility</p:attrName>
                                        </p:attrNameLst>
                                      </p:cBhvr>
                                      <p:to>
                                        <p:strVal val="visible"/>
                                      </p:to>
                                    </p:set>
                                    <p:animEffect transition="in" filter="fade">
                                      <p:cBhvr>
                                        <p:cTn id="22" dur="500"/>
                                        <p:tgtEl>
                                          <p:spTgt spid="46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0" nodeType="clickEffect">
                                  <p:stCondLst>
                                    <p:cond delay="0"/>
                                  </p:stCondLst>
                                  <p:iterate>
                                    <p:tmAbs val="0"/>
                                  </p:iterate>
                                  <p:childTnLst>
                                    <p:set>
                                      <p:cBhvr>
                                        <p:cTn id="26" fill="hold"/>
                                        <p:tgtEl>
                                          <p:spTgt spid="466"/>
                                        </p:tgtEl>
                                        <p:attrNameLst>
                                          <p:attrName>style.visibility</p:attrName>
                                        </p:attrNameLst>
                                      </p:cBhvr>
                                      <p:to>
                                        <p:strVal val="visible"/>
                                      </p:to>
                                    </p:set>
                                    <p:animEffect transition="in" filter="fade">
                                      <p:cBhvr>
                                        <p:cTn id="27" dur="500"/>
                                        <p:tgtEl>
                                          <p:spTgt spid="46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fill="hold" grpId="0" nodeType="clickEffect">
                                  <p:stCondLst>
                                    <p:cond delay="0"/>
                                  </p:stCondLst>
                                  <p:iterate>
                                    <p:tmAbs val="0"/>
                                  </p:iterate>
                                  <p:childTnLst>
                                    <p:set>
                                      <p:cBhvr>
                                        <p:cTn id="31" fill="hold"/>
                                        <p:tgtEl>
                                          <p:spTgt spid="467"/>
                                        </p:tgtEl>
                                        <p:attrNameLst>
                                          <p:attrName>style.visibility</p:attrName>
                                        </p:attrNameLst>
                                      </p:cBhvr>
                                      <p:to>
                                        <p:strVal val="visible"/>
                                      </p:to>
                                    </p:set>
                                    <p:animEffect transition="in" filter="fade">
                                      <p:cBhvr>
                                        <p:cTn id="32" dur="500"/>
                                        <p:tgtEl>
                                          <p:spTgt spid="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 grpId="0" animBg="1" advAuto="0"/>
      <p:bldP spid="460" grpId="0" animBg="1" advAuto="0"/>
      <p:bldP spid="464" grpId="0" animBg="1" advAuto="0"/>
      <p:bldP spid="465" grpId="0" animBg="1" advAuto="0"/>
      <p:bldP spid="466" grpId="0" animBg="1" advAuto="0"/>
      <p:bldP spid="467"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388937" y="691563"/>
            <a:ext cx="3264195" cy="754663"/>
          </a:xfrm>
          <a:prstGeom prst="rect">
            <a:avLst/>
          </a:prstGeom>
        </p:spPr>
        <p:txBody>
          <a:bodyPr lIns="0" tIns="0" rIns="0" bIns="0" anchor="b"/>
          <a:lstStyle/>
          <a:p>
            <a:r>
              <a:rPr b="1" dirty="0"/>
              <a:t>Introduction</a:t>
            </a:r>
          </a:p>
        </p:txBody>
      </p:sp>
      <p:sp>
        <p:nvSpPr>
          <p:cNvPr id="308" name="Google Shape;308;p8"/>
          <p:cNvSpPr txBox="1">
            <a:spLocks noGrp="1"/>
          </p:cNvSpPr>
          <p:nvPr>
            <p:ph type="body" idx="1"/>
          </p:nvPr>
        </p:nvSpPr>
        <p:spPr>
          <a:xfrm>
            <a:off x="4273550" y="1525453"/>
            <a:ext cx="7529514" cy="3807094"/>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ea typeface="+mj-lt"/>
                <a:cs typeface="+mj-lt"/>
              </a:rPr>
              <a:t>Package</a:t>
            </a:r>
            <a:r>
              <a:rPr lang="en-US">
                <a:ea typeface="+mj-lt"/>
                <a:cs typeface="+mj-lt"/>
              </a:rPr>
              <a:t> </a:t>
            </a:r>
            <a:r>
              <a:t>(RRT ATP) especially </a:t>
            </a:r>
            <a:r>
              <a:rPr dirty="0"/>
              <a:t>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Tree>
    <p:extLst>
      <p:ext uri="{BB962C8B-B14F-4D97-AF65-F5344CB8AC3E}">
        <p14:creationId xmlns:p14="http://schemas.microsoft.com/office/powerpoint/2010/main" val="1729847896"/>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ontent Placeholder 2"/>
          <p:cNvSpPr txBox="1">
            <a:spLocks noGrp="1"/>
          </p:cNvSpPr>
          <p:nvPr>
            <p:ph type="body" idx="1"/>
          </p:nvPr>
        </p:nvSpPr>
        <p:spPr>
          <a:xfrm>
            <a:off x="2400056" y="1384345"/>
            <a:ext cx="8222168" cy="2141280"/>
          </a:xfrm>
          <a:prstGeom prst="rect">
            <a:avLst/>
          </a:prstGeom>
        </p:spPr>
        <p:txBody>
          <a:bodyPr/>
          <a:lstStyle/>
          <a:p>
            <a:pPr marL="0" indent="0">
              <a:buSzTx/>
              <a:buNone/>
              <a:defRPr sz="2400"/>
            </a:pPr>
            <a:r>
              <a:rPr dirty="0"/>
              <a:t>FLIGHT CONTACT :</a:t>
            </a:r>
          </a:p>
          <a:p>
            <a:pPr marL="254000" indent="-254000">
              <a:defRPr sz="2400"/>
            </a:pPr>
            <a:r>
              <a:rPr dirty="0"/>
              <a:t>Marie </a:t>
            </a:r>
            <a:r>
              <a:rPr dirty="0" err="1"/>
              <a:t>Rodems</a:t>
            </a:r>
            <a:r>
              <a:rPr dirty="0"/>
              <a:t>, 43-year old, female, lives in Western City. Traveled to Central City on March 23</a:t>
            </a:r>
            <a:r>
              <a:rPr baseline="30000" dirty="0"/>
              <a:t>rd</a:t>
            </a:r>
            <a:r>
              <a:rPr dirty="0"/>
              <a:t> on  X Airlines Flight A54398 seated in the same row as the </a:t>
            </a:r>
            <a:r>
              <a:rPr sz="2400" dirty="0"/>
              <a:t>confirmed</a:t>
            </a:r>
            <a:r>
              <a:rPr dirty="0"/>
              <a:t> case.</a:t>
            </a:r>
          </a:p>
        </p:txBody>
      </p:sp>
      <p:sp>
        <p:nvSpPr>
          <p:cNvPr id="472" name="Content Placeholder 2"/>
          <p:cNvSpPr txBox="1"/>
          <p:nvPr/>
        </p:nvSpPr>
        <p:spPr>
          <a:xfrm>
            <a:off x="685119" y="3824463"/>
            <a:ext cx="10246084" cy="1473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a:spcBef>
                <a:spcPts val="500"/>
              </a:spcBef>
              <a:defRPr sz="2400">
                <a:solidFill>
                  <a:srgbClr val="10253F"/>
                </a:solidFill>
                <a:latin typeface="+mj-lt"/>
                <a:ea typeface="+mj-ea"/>
                <a:cs typeface="+mj-cs"/>
                <a:sym typeface="Source Sans Pro Regular"/>
              </a:defRPr>
            </a:pPr>
            <a:r>
              <a:rPr dirty="0"/>
              <a:t>Question:</a:t>
            </a:r>
            <a:endParaRPr sz="3000" dirty="0">
              <a:latin typeface="Arial"/>
              <a:ea typeface="Arial"/>
              <a:cs typeface="Arial"/>
              <a:sym typeface="Arial"/>
            </a:endParaRPr>
          </a:p>
          <a:p>
            <a:pPr>
              <a:spcBef>
                <a:spcPts val="500"/>
              </a:spcBef>
              <a:defRPr sz="2400">
                <a:solidFill>
                  <a:srgbClr val="10253F"/>
                </a:solidFill>
                <a:latin typeface="+mj-lt"/>
                <a:ea typeface="+mj-ea"/>
                <a:cs typeface="+mj-cs"/>
                <a:sym typeface="Source Sans Pro Regular"/>
              </a:defRPr>
            </a:pPr>
            <a:r>
              <a:rPr dirty="0"/>
              <a:t>What additional information will you ask about this contact? </a:t>
            </a:r>
            <a:endParaRPr sz="3000" dirty="0">
              <a:latin typeface="Arial"/>
              <a:ea typeface="Arial"/>
              <a:cs typeface="Arial"/>
              <a:sym typeface="Arial"/>
            </a:endParaRPr>
          </a:p>
        </p:txBody>
      </p:sp>
      <p:pic>
        <p:nvPicPr>
          <p:cNvPr id="47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475"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56BBAA6B-A054-BDC6-2529-BB9E3ECBC0D7}"/>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2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Content Placeholder 2"/>
          <p:cNvSpPr txBox="1">
            <a:spLocks noGrp="1"/>
          </p:cNvSpPr>
          <p:nvPr>
            <p:ph type="body" idx="1"/>
          </p:nvPr>
        </p:nvSpPr>
        <p:spPr>
          <a:xfrm>
            <a:off x="2378926" y="1518943"/>
            <a:ext cx="8222168" cy="1129989"/>
          </a:xfrm>
          <a:prstGeom prst="rect">
            <a:avLst/>
          </a:prstGeom>
        </p:spPr>
        <p:txBody>
          <a:bodyPr/>
          <a:lstStyle>
            <a:lvl1pPr marL="0" indent="0">
              <a:buSzTx/>
              <a:buNone/>
              <a:defRPr sz="2400"/>
            </a:lvl1pPr>
          </a:lstStyle>
          <a:p>
            <a:r>
              <a:rPr dirty="0"/>
              <a:t>FLIGHT CONTACT :</a:t>
            </a:r>
          </a:p>
        </p:txBody>
      </p:sp>
      <p:grpSp>
        <p:nvGrpSpPr>
          <p:cNvPr id="480" name="Content Placeholder 2"/>
          <p:cNvGrpSpPr/>
          <p:nvPr/>
        </p:nvGrpSpPr>
        <p:grpSpPr>
          <a:xfrm>
            <a:off x="922020" y="2828357"/>
            <a:ext cx="10347960" cy="3877838"/>
            <a:chOff x="0" y="0"/>
            <a:chExt cx="10347959" cy="3877836"/>
          </a:xfrm>
        </p:grpSpPr>
        <p:sp>
          <p:nvSpPr>
            <p:cNvPr id="478" name="Rectangle"/>
            <p:cNvSpPr/>
            <p:nvPr/>
          </p:nvSpPr>
          <p:spPr>
            <a:xfrm>
              <a:off x="0" y="0"/>
              <a:ext cx="10347960" cy="3015008"/>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sz="2000">
                  <a:solidFill>
                    <a:srgbClr val="10253F"/>
                  </a:solidFill>
                  <a:latin typeface="+mj-lt"/>
                  <a:ea typeface="+mj-ea"/>
                  <a:cs typeface="+mj-cs"/>
                  <a:sym typeface="Source Sans Pro Regular"/>
                </a:defRPr>
              </a:pPr>
              <a:endParaRPr dirty="0"/>
            </a:p>
          </p:txBody>
        </p:sp>
        <p:sp>
          <p:nvSpPr>
            <p:cNvPr id="479" name="Additional information to be asked about this contact may include (not limited to, many other questions are possible):…"/>
            <p:cNvSpPr txBox="1"/>
            <p:nvPr/>
          </p:nvSpPr>
          <p:spPr>
            <a:xfrm>
              <a:off x="50938" y="0"/>
              <a:ext cx="10246084" cy="387783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ts val="400"/>
                </a:spcBef>
                <a:defRPr>
                  <a:latin typeface="+mj-lt"/>
                  <a:ea typeface="+mj-ea"/>
                  <a:cs typeface="+mj-cs"/>
                  <a:sym typeface="Source Sans Pro Regular"/>
                </a:defRPr>
              </a:pPr>
              <a:r>
                <a:rPr dirty="0"/>
                <a:t>Additional information to be asked about this contact may include (not limited to, many other questions are possible):</a:t>
              </a:r>
              <a:endParaRPr sz="30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Whether the contact traveled on the same day as the confirmed case and was in the seat that was reported?</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Where has the contact traveled prior to and following the day of exposure (March 23</a:t>
              </a:r>
              <a:r>
                <a:rPr baseline="30000" dirty="0"/>
                <a:t>rd</a:t>
              </a:r>
              <a:r>
                <a:rPr dirty="0"/>
                <a:t>)?</a:t>
              </a:r>
            </a:p>
            <a:p>
              <a:pPr marL="689609" lvl="1" indent="-264795">
                <a:spcBef>
                  <a:spcPts val="400"/>
                </a:spcBef>
                <a:buSzPct val="100000"/>
                <a:buFont typeface="Arial"/>
                <a:buChar char="–"/>
                <a:defRPr>
                  <a:latin typeface="+mj-lt"/>
                  <a:ea typeface="+mj-ea"/>
                  <a:cs typeface="+mj-cs"/>
                  <a:sym typeface="Source Sans Pro Regular"/>
                </a:defRPr>
              </a:pPr>
              <a:r>
                <a:rPr dirty="0"/>
                <a:t>Where did the contact stay while in Central City?</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Did the contact use any form of face covering while traveling?</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Has the contact reported any symptoms consistent with the plague case definition? </a:t>
              </a:r>
            </a:p>
            <a:p>
              <a:pPr marL="689609" lvl="1" indent="-264795">
                <a:spcBef>
                  <a:spcPts val="400"/>
                </a:spcBef>
                <a:buSzPct val="100000"/>
                <a:buFont typeface="Arial"/>
                <a:buChar char="–"/>
                <a:defRPr>
                  <a:latin typeface="+mj-lt"/>
                  <a:ea typeface="+mj-ea"/>
                  <a:cs typeface="+mj-cs"/>
                  <a:sym typeface="Source Sans Pro Regular"/>
                </a:defRPr>
              </a:pPr>
              <a:r>
                <a:rPr dirty="0"/>
                <a:t>Has the contact had previous exposure to a confirmed plague case patient? </a:t>
              </a:r>
            </a:p>
            <a:p>
              <a:pPr>
                <a:spcBef>
                  <a:spcPts val="700"/>
                </a:spcBef>
                <a:defRPr sz="2000">
                  <a:solidFill>
                    <a:srgbClr val="10253F"/>
                  </a:solidFill>
                  <a:latin typeface="+mj-lt"/>
                  <a:ea typeface="+mj-ea"/>
                  <a:cs typeface="+mj-cs"/>
                  <a:sym typeface="Source Sans Pro Regular"/>
                </a:defRPr>
              </a:pPr>
              <a:endParaRPr dirty="0"/>
            </a:p>
          </p:txBody>
        </p:sp>
      </p:grpSp>
      <p:sp>
        <p:nvSpPr>
          <p:cNvPr id="482"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pic>
        <p:nvPicPr>
          <p:cNvPr id="483" name="Graphic 7" descr="Graphic 7"/>
          <p:cNvPicPr>
            <a:picLocks noChangeAspect="1"/>
          </p:cNvPicPr>
          <p:nvPr/>
        </p:nvPicPr>
        <p:blipFill>
          <a:blip r:embed="rId2"/>
          <a:stretch>
            <a:fillRect/>
          </a:stretch>
        </p:blipFill>
        <p:spPr>
          <a:xfrm>
            <a:off x="555262" y="1719447"/>
            <a:ext cx="1000719" cy="1000719"/>
          </a:xfrm>
          <a:prstGeom prst="rect">
            <a:avLst/>
          </a:prstGeom>
          <a:ln w="12700">
            <a:miter lim="400000"/>
          </a:ln>
        </p:spPr>
      </p:pic>
      <p:sp>
        <p:nvSpPr>
          <p:cNvPr id="2" name="Text Placeholder 8">
            <a:extLst>
              <a:ext uri="{FF2B5EF4-FFF2-40B4-BE49-F238E27FC236}">
                <a16:creationId xmlns:a16="http://schemas.microsoft.com/office/drawing/2014/main" id="{45916D27-A626-3009-2BBD-3BC33B12FDE0}"/>
              </a:ext>
            </a:extLst>
          </p:cNvPr>
          <p:cNvSpPr txBox="1">
            <a:spLocks/>
          </p:cNvSpPr>
          <p:nvPr/>
        </p:nvSpPr>
        <p:spPr>
          <a:xfrm>
            <a:off x="198119" y="62202"/>
            <a:ext cx="4045407"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Answers question 2 </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Content Placeholder 2"/>
          <p:cNvSpPr txBox="1">
            <a:spLocks noGrp="1"/>
          </p:cNvSpPr>
          <p:nvPr>
            <p:ph type="body" idx="1"/>
          </p:nvPr>
        </p:nvSpPr>
        <p:spPr>
          <a:xfrm>
            <a:off x="2378926" y="1247000"/>
            <a:ext cx="8222168" cy="2278625"/>
          </a:xfrm>
          <a:prstGeom prst="rect">
            <a:avLst/>
          </a:prstGeom>
        </p:spPr>
        <p:txBody>
          <a:bodyPr/>
          <a:lstStyle/>
          <a:p>
            <a:pPr marL="0" indent="0">
              <a:buSzTx/>
              <a:buNone/>
              <a:defRPr sz="2400"/>
            </a:pPr>
            <a:r>
              <a:rPr dirty="0"/>
              <a:t>WORK CONTACTS :</a:t>
            </a:r>
          </a:p>
          <a:p>
            <a:pPr marL="254000" indent="-254000">
              <a:defRPr sz="2400"/>
            </a:pPr>
            <a:r>
              <a:rPr dirty="0"/>
              <a:t>5 colleagues who participate in the meeting were the only people present in the office on March 23rd.   </a:t>
            </a:r>
          </a:p>
          <a:p>
            <a:pPr marL="254000" indent="-254000">
              <a:defRPr sz="2400"/>
            </a:pPr>
            <a:r>
              <a:rPr dirty="0"/>
              <a:t>The driver who picked up Matilda from the airport</a:t>
            </a:r>
          </a:p>
        </p:txBody>
      </p:sp>
      <p:sp>
        <p:nvSpPr>
          <p:cNvPr id="486" name="Content Placeholder 2"/>
          <p:cNvSpPr txBox="1"/>
          <p:nvPr/>
        </p:nvSpPr>
        <p:spPr>
          <a:xfrm>
            <a:off x="584338" y="3921981"/>
            <a:ext cx="10398484" cy="1473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a:spcBef>
                <a:spcPts val="500"/>
              </a:spcBef>
              <a:defRPr sz="2400">
                <a:solidFill>
                  <a:srgbClr val="10253F"/>
                </a:solidFill>
                <a:latin typeface="+mj-lt"/>
                <a:ea typeface="+mj-ea"/>
                <a:cs typeface="+mj-cs"/>
                <a:sym typeface="Source Sans Pro Regular"/>
              </a:defRPr>
            </a:pPr>
            <a:r>
              <a:rPr dirty="0"/>
              <a:t>Question:</a:t>
            </a:r>
            <a:endParaRPr sz="3000" dirty="0">
              <a:latin typeface="Arial"/>
              <a:ea typeface="Arial"/>
              <a:cs typeface="Arial"/>
              <a:sym typeface="Arial"/>
            </a:endParaRPr>
          </a:p>
          <a:p>
            <a:pPr>
              <a:spcBef>
                <a:spcPts val="500"/>
              </a:spcBef>
              <a:defRPr sz="2400">
                <a:solidFill>
                  <a:srgbClr val="10253F"/>
                </a:solidFill>
                <a:latin typeface="+mj-lt"/>
                <a:ea typeface="+mj-ea"/>
                <a:cs typeface="+mj-cs"/>
                <a:sym typeface="Source Sans Pro Regular"/>
              </a:defRPr>
            </a:pPr>
            <a:r>
              <a:rPr dirty="0"/>
              <a:t>What additional information will you ask about these contacts? </a:t>
            </a:r>
            <a:endParaRPr sz="3000" dirty="0">
              <a:latin typeface="Arial"/>
              <a:ea typeface="Arial"/>
              <a:cs typeface="Arial"/>
              <a:sym typeface="Arial"/>
            </a:endParaRPr>
          </a:p>
        </p:txBody>
      </p:sp>
      <p:pic>
        <p:nvPicPr>
          <p:cNvPr id="487" name="Picture 7" descr="Picture 7"/>
          <p:cNvPicPr>
            <a:picLocks noChangeAspect="1"/>
          </p:cNvPicPr>
          <p:nvPr/>
        </p:nvPicPr>
        <p:blipFill>
          <a:blip r:embed="rId2">
            <a:biLevel thresh="75000"/>
          </a:blip>
          <a:stretch>
            <a:fillRect/>
          </a:stretch>
        </p:blipFill>
        <p:spPr>
          <a:xfrm>
            <a:off x="533400" y="1677585"/>
            <a:ext cx="908718" cy="908718"/>
          </a:xfrm>
          <a:prstGeom prst="rect">
            <a:avLst/>
          </a:prstGeom>
          <a:ln w="12700">
            <a:miter lim="400000"/>
          </a:ln>
        </p:spPr>
      </p:pic>
      <p:sp>
        <p:nvSpPr>
          <p:cNvPr id="488"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784D430D-ACAC-0DDC-6240-57D2E0FA6EDD}"/>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3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Content Placeholder 2"/>
          <p:cNvSpPr txBox="1">
            <a:spLocks noGrp="1"/>
          </p:cNvSpPr>
          <p:nvPr>
            <p:ph type="body" idx="1"/>
          </p:nvPr>
        </p:nvSpPr>
        <p:spPr>
          <a:xfrm>
            <a:off x="2378926" y="1247000"/>
            <a:ext cx="8222168" cy="908718"/>
          </a:xfrm>
          <a:prstGeom prst="rect">
            <a:avLst/>
          </a:prstGeom>
        </p:spPr>
        <p:txBody>
          <a:bodyPr/>
          <a:lstStyle>
            <a:lvl1pPr marL="0" indent="0">
              <a:buSzTx/>
              <a:buNone/>
              <a:defRPr sz="2400"/>
            </a:lvl1pPr>
          </a:lstStyle>
          <a:p>
            <a:r>
              <a:rPr dirty="0"/>
              <a:t>WORK CONTACTS :</a:t>
            </a:r>
          </a:p>
        </p:txBody>
      </p:sp>
      <p:grpSp>
        <p:nvGrpSpPr>
          <p:cNvPr id="494" name="Content Placeholder 2"/>
          <p:cNvGrpSpPr/>
          <p:nvPr/>
        </p:nvGrpSpPr>
        <p:grpSpPr>
          <a:xfrm>
            <a:off x="845820" y="2306648"/>
            <a:ext cx="10500360" cy="4161809"/>
            <a:chOff x="0" y="0"/>
            <a:chExt cx="10500359" cy="4161807"/>
          </a:xfrm>
        </p:grpSpPr>
        <p:sp>
          <p:nvSpPr>
            <p:cNvPr id="492" name="Rectangle"/>
            <p:cNvSpPr/>
            <p:nvPr/>
          </p:nvSpPr>
          <p:spPr>
            <a:xfrm>
              <a:off x="0" y="0"/>
              <a:ext cx="10500360" cy="3713265"/>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a:solidFill>
                    <a:srgbClr val="10253F"/>
                  </a:solidFill>
                  <a:latin typeface="+mj-lt"/>
                  <a:ea typeface="+mj-ea"/>
                  <a:cs typeface="+mj-cs"/>
                  <a:sym typeface="Source Sans Pro Regular"/>
                </a:defRPr>
              </a:pPr>
              <a:endParaRPr dirty="0"/>
            </a:p>
          </p:txBody>
        </p:sp>
        <p:sp>
          <p:nvSpPr>
            <p:cNvPr id="493" name="Additional information to be asked about these contacts may include (not limited to, many other questions are possible):…"/>
            <p:cNvSpPr txBox="1"/>
            <p:nvPr/>
          </p:nvSpPr>
          <p:spPr>
            <a:xfrm>
              <a:off x="50938" y="0"/>
              <a:ext cx="10398484" cy="416180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ts val="400"/>
                </a:spcBef>
                <a:defRPr>
                  <a:solidFill>
                    <a:srgbClr val="10253F"/>
                  </a:solidFill>
                  <a:latin typeface="+mj-lt"/>
                  <a:ea typeface="+mj-ea"/>
                  <a:cs typeface="+mj-cs"/>
                  <a:sym typeface="Source Sans Pro Regular"/>
                </a:defRPr>
              </a:pPr>
              <a:r>
                <a:rPr dirty="0"/>
                <a:t>Additional information to be asked about these contacts may include (not limited to, many other questions are possible):</a:t>
              </a:r>
              <a:endParaRPr sz="3000" dirty="0">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Confirm that the contacts were, in fact, in the meeting.</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Did the contacts wear any form of face covering while in the meeting?</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Confirm that the driver picked up the case from the airport.</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Did the driver wear any form of face covering while transporting the case from the airport?</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Do any of the contacts have any underlying conditions that may put him at a higher risk for severe complications from Plague?</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Have either of them developed any signs or symptoms consistent with the plague case definition?</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solidFill>
                    <a:srgbClr val="10253F"/>
                  </a:solidFill>
                  <a:latin typeface="+mj-lt"/>
                  <a:ea typeface="+mj-ea"/>
                  <a:cs typeface="+mj-cs"/>
                  <a:sym typeface="Source Sans Pro Regular"/>
                </a:defRPr>
              </a:pPr>
              <a:r>
                <a:rPr dirty="0"/>
                <a:t>Ask if the contacts are able to self-quarantine for the next 7 days.</a:t>
              </a:r>
              <a:endParaRPr sz="2600" dirty="0">
                <a:latin typeface="Arial"/>
                <a:ea typeface="Arial"/>
                <a:cs typeface="Arial"/>
                <a:sym typeface="Arial"/>
              </a:endParaRPr>
            </a:p>
            <a:p>
              <a:pPr lvl="1" indent="424815">
                <a:spcBef>
                  <a:spcPts val="600"/>
                </a:spcBef>
                <a:defRPr>
                  <a:latin typeface="+mj-lt"/>
                  <a:ea typeface="+mj-ea"/>
                  <a:cs typeface="+mj-cs"/>
                  <a:sym typeface="Source Sans Pro Regular"/>
                </a:defRPr>
              </a:pPr>
              <a:endParaRPr sz="2600" dirty="0">
                <a:latin typeface="Arial"/>
                <a:ea typeface="Arial"/>
                <a:cs typeface="Arial"/>
                <a:sym typeface="Arial"/>
              </a:endParaRPr>
            </a:p>
          </p:txBody>
        </p:sp>
      </p:grpSp>
      <p:pic>
        <p:nvPicPr>
          <p:cNvPr id="495" name="Picture 7" descr="Picture 7"/>
          <p:cNvPicPr>
            <a:picLocks noChangeAspect="1"/>
          </p:cNvPicPr>
          <p:nvPr/>
        </p:nvPicPr>
        <p:blipFill>
          <a:blip r:embed="rId2">
            <a:biLevel thresh="75000"/>
          </a:blip>
          <a:stretch>
            <a:fillRect/>
          </a:stretch>
        </p:blipFill>
        <p:spPr>
          <a:xfrm>
            <a:off x="742335" y="1394907"/>
            <a:ext cx="908718" cy="908718"/>
          </a:xfrm>
          <a:prstGeom prst="rect">
            <a:avLst/>
          </a:prstGeom>
          <a:ln w="12700">
            <a:miter lim="400000"/>
          </a:ln>
        </p:spPr>
      </p:pic>
      <p:sp>
        <p:nvSpPr>
          <p:cNvPr id="497"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CBA53FE9-349D-E135-45B1-619ED4D0DF47}"/>
              </a:ext>
            </a:extLst>
          </p:cNvPr>
          <p:cNvSpPr txBox="1">
            <a:spLocks/>
          </p:cNvSpPr>
          <p:nvPr/>
        </p:nvSpPr>
        <p:spPr>
          <a:xfrm>
            <a:off x="198119" y="62202"/>
            <a:ext cx="4045407"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Answers question 3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Content Placeholder 2"/>
          <p:cNvSpPr txBox="1">
            <a:spLocks noGrp="1"/>
          </p:cNvSpPr>
          <p:nvPr>
            <p:ph type="body" idx="1"/>
          </p:nvPr>
        </p:nvSpPr>
        <p:spPr>
          <a:xfrm>
            <a:off x="2378926" y="1247000"/>
            <a:ext cx="8222168" cy="2288052"/>
          </a:xfrm>
          <a:prstGeom prst="rect">
            <a:avLst/>
          </a:prstGeom>
        </p:spPr>
        <p:txBody>
          <a:bodyPr/>
          <a:lstStyle/>
          <a:p>
            <a:pPr marL="0" indent="0">
              <a:buSzTx/>
              <a:buNone/>
            </a:pPr>
            <a:r>
              <a:rPr dirty="0"/>
              <a:t>HOME CONTACT :</a:t>
            </a:r>
          </a:p>
          <a:p>
            <a:pPr marL="254000" indent="-254000">
              <a:defRPr sz="2400"/>
            </a:pPr>
            <a:r>
              <a:rPr dirty="0"/>
              <a:t>Jean </a:t>
            </a:r>
            <a:r>
              <a:rPr dirty="0" err="1"/>
              <a:t>Kimbel</a:t>
            </a:r>
            <a:r>
              <a:rPr dirty="0"/>
              <a:t>, 40-year old male, has been working from home for the last week.   </a:t>
            </a:r>
          </a:p>
        </p:txBody>
      </p:sp>
      <p:sp>
        <p:nvSpPr>
          <p:cNvPr id="500" name="Content Placeholder 2"/>
          <p:cNvSpPr txBox="1"/>
          <p:nvPr/>
        </p:nvSpPr>
        <p:spPr>
          <a:xfrm>
            <a:off x="586796" y="4167789"/>
            <a:ext cx="10322284" cy="1473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936" tIns="50936" rIns="50936" bIns="50936">
            <a:spAutoFit/>
          </a:bodyPr>
          <a:lstStyle/>
          <a:p>
            <a:pPr>
              <a:spcBef>
                <a:spcPts val="500"/>
              </a:spcBef>
              <a:defRPr sz="2400">
                <a:solidFill>
                  <a:srgbClr val="10253F"/>
                </a:solidFill>
                <a:latin typeface="+mj-lt"/>
                <a:ea typeface="+mj-ea"/>
                <a:cs typeface="+mj-cs"/>
                <a:sym typeface="Source Sans Pro Regular"/>
              </a:defRPr>
            </a:pPr>
            <a:r>
              <a:rPr dirty="0"/>
              <a:t>Question:</a:t>
            </a:r>
            <a:endParaRPr sz="3000" dirty="0">
              <a:latin typeface="Arial"/>
              <a:ea typeface="Arial"/>
              <a:cs typeface="Arial"/>
              <a:sym typeface="Arial"/>
            </a:endParaRPr>
          </a:p>
          <a:p>
            <a:pPr>
              <a:spcBef>
                <a:spcPts val="500"/>
              </a:spcBef>
              <a:defRPr sz="2400">
                <a:solidFill>
                  <a:schemeClr val="accent2"/>
                </a:solidFill>
                <a:latin typeface="+mj-lt"/>
                <a:ea typeface="+mj-ea"/>
                <a:cs typeface="+mj-cs"/>
                <a:sym typeface="Source Sans Pro Regular"/>
              </a:defRPr>
            </a:pPr>
            <a:r>
              <a:rPr dirty="0"/>
              <a:t>What additional information will you ask about this contact? </a:t>
            </a:r>
            <a:endParaRPr sz="3000" dirty="0">
              <a:latin typeface="Arial"/>
              <a:ea typeface="Arial"/>
              <a:cs typeface="Arial"/>
              <a:sym typeface="Arial"/>
            </a:endParaRPr>
          </a:p>
        </p:txBody>
      </p:sp>
      <p:pic>
        <p:nvPicPr>
          <p:cNvPr id="501" name="Graphic 7" descr="Graphic 7"/>
          <p:cNvPicPr>
            <a:picLocks noChangeAspect="1"/>
          </p:cNvPicPr>
          <p:nvPr/>
        </p:nvPicPr>
        <p:blipFill>
          <a:blip r:embed="rId2"/>
          <a:stretch>
            <a:fillRect/>
          </a:stretch>
        </p:blipFill>
        <p:spPr>
          <a:xfrm>
            <a:off x="511276" y="1558943"/>
            <a:ext cx="1112383" cy="1112383"/>
          </a:xfrm>
          <a:prstGeom prst="rect">
            <a:avLst/>
          </a:prstGeom>
          <a:ln w="12700">
            <a:miter lim="400000"/>
          </a:ln>
        </p:spPr>
      </p:pic>
      <p:sp>
        <p:nvSpPr>
          <p:cNvPr id="502"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D16F23BD-804A-F2CD-B356-389F253E7CC0}"/>
              </a:ext>
            </a:extLst>
          </p:cNvPr>
          <p:cNvSpPr txBox="1">
            <a:spLocks/>
          </p:cNvSpPr>
          <p:nvPr/>
        </p:nvSpPr>
        <p:spPr>
          <a:xfrm>
            <a:off x="198119" y="62202"/>
            <a:ext cx="3814588"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Question 4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Content Placeholder 2"/>
          <p:cNvSpPr txBox="1">
            <a:spLocks noGrp="1"/>
          </p:cNvSpPr>
          <p:nvPr>
            <p:ph type="body" idx="1"/>
          </p:nvPr>
        </p:nvSpPr>
        <p:spPr>
          <a:xfrm>
            <a:off x="2378926" y="1247000"/>
            <a:ext cx="8222168" cy="1690272"/>
          </a:xfrm>
          <a:prstGeom prst="rect">
            <a:avLst/>
          </a:prstGeom>
        </p:spPr>
        <p:txBody>
          <a:bodyPr/>
          <a:lstStyle>
            <a:lvl1pPr marL="254000" indent="-254000">
              <a:defRPr sz="2400"/>
            </a:lvl1pPr>
          </a:lstStyle>
          <a:p>
            <a:r>
              <a:rPr dirty="0"/>
              <a:t>HOME CONTACT :</a:t>
            </a:r>
          </a:p>
        </p:txBody>
      </p:sp>
      <p:grpSp>
        <p:nvGrpSpPr>
          <p:cNvPr id="508" name="Content Placeholder 2"/>
          <p:cNvGrpSpPr/>
          <p:nvPr/>
        </p:nvGrpSpPr>
        <p:grpSpPr>
          <a:xfrm>
            <a:off x="609600" y="2937272"/>
            <a:ext cx="10424160" cy="2667001"/>
            <a:chOff x="0" y="0"/>
            <a:chExt cx="10424159" cy="2667000"/>
          </a:xfrm>
        </p:grpSpPr>
        <p:sp>
          <p:nvSpPr>
            <p:cNvPr id="506" name="Rectangle"/>
            <p:cNvSpPr/>
            <p:nvPr/>
          </p:nvSpPr>
          <p:spPr>
            <a:xfrm>
              <a:off x="0" y="0"/>
              <a:ext cx="10424160" cy="2667000"/>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700"/>
                </a:spcBef>
                <a:defRPr>
                  <a:solidFill>
                    <a:srgbClr val="10253F"/>
                  </a:solidFill>
                  <a:latin typeface="+mj-lt"/>
                  <a:ea typeface="+mj-ea"/>
                  <a:cs typeface="+mj-cs"/>
                  <a:sym typeface="Source Sans Pro Regular"/>
                </a:defRPr>
              </a:pPr>
              <a:endParaRPr dirty="0"/>
            </a:p>
          </p:txBody>
        </p:sp>
        <p:sp>
          <p:nvSpPr>
            <p:cNvPr id="507" name="Additional information to be asked about this contact may include (not limited to, many other questions are possible):…"/>
            <p:cNvSpPr txBox="1"/>
            <p:nvPr/>
          </p:nvSpPr>
          <p:spPr>
            <a:xfrm>
              <a:off x="50938" y="0"/>
              <a:ext cx="10322284" cy="249404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spcBef>
                  <a:spcPts val="400"/>
                </a:spcBef>
                <a:defRPr>
                  <a:latin typeface="+mj-lt"/>
                  <a:ea typeface="+mj-ea"/>
                  <a:cs typeface="+mj-cs"/>
                  <a:sym typeface="Source Sans Pro Regular"/>
                </a:defRPr>
              </a:pPr>
              <a:r>
                <a:rPr dirty="0"/>
                <a:t>Additional information to be asked about this contact may include (not limited to, many other questions are possible):</a:t>
              </a:r>
              <a:endParaRPr sz="30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Have the couple been sharing the same room/bed?</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Is the contact showing any signs or symptoms consistent with the plague case definition?</a:t>
              </a:r>
              <a:endParaRPr sz="2600" dirty="0">
                <a:solidFill>
                  <a:srgbClr val="10253F"/>
                </a:solidFill>
                <a:latin typeface="Arial"/>
                <a:ea typeface="Arial"/>
                <a:cs typeface="Arial"/>
                <a:sym typeface="Arial"/>
              </a:endParaRPr>
            </a:p>
            <a:p>
              <a:pPr marL="689609" lvl="1" indent="-264795">
                <a:spcBef>
                  <a:spcPts val="400"/>
                </a:spcBef>
                <a:buSzPct val="100000"/>
                <a:buFont typeface="Arial"/>
                <a:buChar char="–"/>
                <a:defRPr>
                  <a:latin typeface="+mj-lt"/>
                  <a:ea typeface="+mj-ea"/>
                  <a:cs typeface="+mj-cs"/>
                  <a:sym typeface="Source Sans Pro Regular"/>
                </a:defRPr>
              </a:pPr>
              <a:r>
                <a:rPr dirty="0"/>
                <a:t>Ask if the partner is able to self-quarantine for the next 7 days.</a:t>
              </a:r>
              <a:endParaRPr sz="2600" dirty="0">
                <a:solidFill>
                  <a:srgbClr val="10253F"/>
                </a:solidFill>
                <a:latin typeface="Arial"/>
                <a:ea typeface="Arial"/>
                <a:cs typeface="Arial"/>
                <a:sym typeface="Arial"/>
              </a:endParaRPr>
            </a:p>
            <a:p>
              <a:pPr>
                <a:spcBef>
                  <a:spcPts val="700"/>
                </a:spcBef>
                <a:defRPr>
                  <a:latin typeface="+mj-lt"/>
                  <a:ea typeface="+mj-ea"/>
                  <a:cs typeface="+mj-cs"/>
                  <a:sym typeface="Source Sans Pro Regular"/>
                </a:defRPr>
              </a:pPr>
              <a:endParaRPr sz="2600" dirty="0">
                <a:solidFill>
                  <a:srgbClr val="10253F"/>
                </a:solidFill>
                <a:latin typeface="Arial"/>
                <a:ea typeface="Arial"/>
                <a:cs typeface="Arial"/>
                <a:sym typeface="Arial"/>
              </a:endParaRPr>
            </a:p>
          </p:txBody>
        </p:sp>
      </p:grpSp>
      <p:pic>
        <p:nvPicPr>
          <p:cNvPr id="509" name="Graphic 7" descr="Graphic 7"/>
          <p:cNvPicPr>
            <a:picLocks noChangeAspect="1"/>
          </p:cNvPicPr>
          <p:nvPr/>
        </p:nvPicPr>
        <p:blipFill>
          <a:blip r:embed="rId3"/>
          <a:stretch>
            <a:fillRect/>
          </a:stretch>
        </p:blipFill>
        <p:spPr>
          <a:xfrm>
            <a:off x="511276" y="1558943"/>
            <a:ext cx="1112383" cy="1112383"/>
          </a:xfrm>
          <a:prstGeom prst="rect">
            <a:avLst/>
          </a:prstGeom>
          <a:ln w="12700">
            <a:miter lim="400000"/>
          </a:ln>
        </p:spPr>
      </p:pic>
      <p:sp>
        <p:nvSpPr>
          <p:cNvPr id="511" name="Title 1"/>
          <p:cNvSpPr txBox="1"/>
          <p:nvPr/>
        </p:nvSpPr>
        <p:spPr>
          <a:xfrm>
            <a:off x="260655" y="713437"/>
            <a:ext cx="99822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Step 2: contact tracing</a:t>
            </a:r>
          </a:p>
        </p:txBody>
      </p:sp>
      <p:sp>
        <p:nvSpPr>
          <p:cNvPr id="2" name="Text Placeholder 8">
            <a:extLst>
              <a:ext uri="{FF2B5EF4-FFF2-40B4-BE49-F238E27FC236}">
                <a16:creationId xmlns:a16="http://schemas.microsoft.com/office/drawing/2014/main" id="{79AAD44B-CFB1-35EE-915B-B188AC539AB1}"/>
              </a:ext>
            </a:extLst>
          </p:cNvPr>
          <p:cNvSpPr txBox="1">
            <a:spLocks/>
          </p:cNvSpPr>
          <p:nvPr/>
        </p:nvSpPr>
        <p:spPr>
          <a:xfrm>
            <a:off x="198119" y="62202"/>
            <a:ext cx="4045407" cy="5762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marL="0" marR="0" indent="0" algn="l" defTabSz="277749" rtl="0" latinLnBrk="0">
              <a:lnSpc>
                <a:spcPct val="90000"/>
              </a:lnSpc>
              <a:spcBef>
                <a:spcPts val="200"/>
              </a:spcBef>
              <a:spcAft>
                <a:spcPts val="0"/>
              </a:spcAft>
              <a:buClr>
                <a:schemeClr val="accent3"/>
              </a:buClr>
              <a:buSzTx/>
              <a:buFont typeface="Arial"/>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a:lstStyle>
          <a:p>
            <a:pPr hangingPunct="1"/>
            <a:r>
              <a:rPr lang="hu-HU" sz="3200" b="1" dirty="0"/>
              <a:t>Answers question 4 </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Content Placeholder 2"/>
          <p:cNvSpPr txBox="1">
            <a:spLocks noGrp="1"/>
          </p:cNvSpPr>
          <p:nvPr>
            <p:ph type="body" idx="1"/>
          </p:nvPr>
        </p:nvSpPr>
        <p:spPr>
          <a:xfrm>
            <a:off x="989481" y="842962"/>
            <a:ext cx="10045166" cy="5206965"/>
          </a:xfrm>
          <a:prstGeom prst="rect">
            <a:avLst/>
          </a:prstGeom>
        </p:spPr>
        <p:txBody>
          <a:bodyPr lIns="0" tIns="0" rIns="0" bIns="0"/>
          <a:lstStyle/>
          <a:p>
            <a:pPr marL="0" indent="0" algn="just" defTabSz="271962">
              <a:spcBef>
                <a:spcPts val="200"/>
              </a:spcBef>
              <a:buSzTx/>
              <a:buNone/>
              <a:defRPr sz="1879"/>
            </a:pPr>
            <a:r>
              <a:rPr dirty="0"/>
              <a:t>WHO Health Security Learning Platform - Training Materials</a:t>
            </a:r>
          </a:p>
          <a:p>
            <a:pPr marL="0" indent="0" algn="just" defTabSz="271962">
              <a:spcBef>
                <a:spcPts val="200"/>
              </a:spcBef>
              <a:buSzTx/>
              <a:buNone/>
              <a:defRPr sz="1879"/>
            </a:pPr>
            <a:r>
              <a:rPr dirty="0"/>
              <a:t>These WHO Training Materials are © World Health Organization (WHO) 2022. All rights reserved.</a:t>
            </a:r>
          </a:p>
          <a:p>
            <a:pPr marL="0" indent="0" algn="just" defTabSz="271962">
              <a:spcBef>
                <a:spcPts val="200"/>
              </a:spcBef>
              <a:buSzTx/>
              <a:buNone/>
              <a:defRPr sz="1879"/>
            </a:pPr>
            <a:r>
              <a:rPr dirty="0"/>
              <a:t>Your use of these materials is subject to the “</a:t>
            </a:r>
            <a:r>
              <a:rPr u="sng" dirty="0">
                <a:solidFill>
                  <a:srgbClr val="0563C1"/>
                </a:solidFill>
                <a:uFill>
                  <a:solidFill>
                    <a:srgbClr val="0563C1"/>
                  </a:solidFill>
                </a:uFill>
                <a:hlinkClick r:id="rId3"/>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4"/>
              </a:rPr>
              <a:t>https://extranet.who.int/hslp</a:t>
            </a:r>
            <a:r>
              <a:rPr dirty="0"/>
              <a:t>  </a:t>
            </a:r>
          </a:p>
          <a:p>
            <a:pPr marL="0" indent="0" algn="just" defTabSz="271962">
              <a:spcBef>
                <a:spcPts val="200"/>
              </a:spcBef>
              <a:buSzTx/>
              <a:buNone/>
              <a:defRPr sz="1879"/>
            </a:pPr>
            <a:endParaRPr dirty="0"/>
          </a:p>
          <a:p>
            <a:pPr marL="0" indent="0" algn="just" defTabSz="271962">
              <a:spcBef>
                <a:spcPts val="200"/>
              </a:spcBef>
              <a:buSzTx/>
              <a:buNone/>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dirty="0"/>
          </a:p>
          <a:p>
            <a:pPr marL="0" indent="0" algn="just" defTabSz="271962">
              <a:spcBef>
                <a:spcPts val="200"/>
              </a:spcBef>
              <a:buSzTx/>
              <a:buNone/>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5"/>
              </a:rPr>
              <a:t>ihrhrt@who.int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Espace réservé du contenu 3"/>
          <p:cNvSpPr txBox="1">
            <a:spLocks noGrp="1"/>
          </p:cNvSpPr>
          <p:nvPr>
            <p:ph type="body" idx="1"/>
          </p:nvPr>
        </p:nvSpPr>
        <p:spPr>
          <a:prstGeom prst="rect">
            <a:avLst/>
          </a:prstGeom>
        </p:spPr>
        <p:txBody>
          <a:bodyPr/>
          <a:lstStyle/>
          <a:p>
            <a:pPr marL="0" indent="0">
              <a:buSzTx/>
              <a:buNone/>
              <a:defRPr sz="2400">
                <a:solidFill>
                  <a:srgbClr val="FF0000"/>
                </a:solidFill>
              </a:defRPr>
            </a:pPr>
            <a:r>
              <a:rPr dirty="0"/>
              <a:t>Note to facilitators:</a:t>
            </a:r>
          </a:p>
          <a:p>
            <a:pPr marL="0" indent="0">
              <a:buSzTx/>
              <a:buNone/>
              <a:defRPr sz="2400">
                <a:solidFill>
                  <a:srgbClr val="FF0000"/>
                </a:solidFill>
              </a:defRPr>
            </a:pPr>
            <a:endParaRPr dirty="0"/>
          </a:p>
          <a:p>
            <a:pPr marL="0" indent="0">
              <a:buSzTx/>
              <a:buNone/>
              <a:defRPr sz="2400">
                <a:solidFill>
                  <a:srgbClr val="FF0000"/>
                </a:solidFill>
              </a:defRPr>
            </a:pPr>
            <a:r>
              <a:rPr dirty="0"/>
              <a:t>Depending on the time available and learning needs of the audience, this scenario can be facilitated as follows:</a:t>
            </a:r>
          </a:p>
          <a:p>
            <a:pPr marL="0" indent="0">
              <a:buSzTx/>
              <a:buNone/>
              <a:defRPr sz="2400">
                <a:solidFill>
                  <a:srgbClr val="FF0000"/>
                </a:solidFill>
              </a:defRPr>
            </a:pPr>
            <a:endParaRPr dirty="0"/>
          </a:p>
          <a:p>
            <a:pPr marL="457200" indent="-457200">
              <a:buClr>
                <a:srgbClr val="FF0000"/>
              </a:buClr>
              <a:buFontTx/>
              <a:buAutoNum type="arabicPeriod"/>
              <a:defRPr sz="2400">
                <a:solidFill>
                  <a:srgbClr val="FF0000"/>
                </a:solidFill>
              </a:defRPr>
            </a:pPr>
            <a:r>
              <a:rPr dirty="0"/>
              <a:t>Presented by the facilitator in plenary, step by step, giving the chance to all participants to respond, then debriefing with correct answers (can be done in 30 to 45').</a:t>
            </a:r>
          </a:p>
          <a:p>
            <a:pPr marL="457200" indent="-457200">
              <a:buClr>
                <a:srgbClr val="FF0000"/>
              </a:buClr>
              <a:buFontTx/>
              <a:buAutoNum type="arabicPeriod"/>
              <a:defRPr sz="2400">
                <a:solidFill>
                  <a:srgbClr val="FF0000"/>
                </a:solidFill>
              </a:defRPr>
            </a:pPr>
            <a:r>
              <a:rPr dirty="0"/>
              <a:t>In groups of 6-8 participants, each group responds to all questions of the 2 steps, they present their responses in plenary, then the facilitator debriefs (can be done in 1 hour).</a:t>
            </a:r>
          </a:p>
        </p:txBody>
      </p:sp>
      <p:sp>
        <p:nvSpPr>
          <p:cNvPr id="4" name="Google Shape;307;p8">
            <a:extLst>
              <a:ext uri="{FF2B5EF4-FFF2-40B4-BE49-F238E27FC236}">
                <a16:creationId xmlns:a16="http://schemas.microsoft.com/office/drawing/2014/main" id="{ECF3E03A-9143-FD77-D992-FA67982F1791}"/>
              </a:ext>
            </a:extLst>
          </p:cNvPr>
          <p:cNvSpPr txBox="1">
            <a:spLocks noGrp="1"/>
          </p:cNvSpPr>
          <p:nvPr>
            <p:ph type="title"/>
          </p:nvPr>
        </p:nvSpPr>
        <p:spPr>
          <a:xfrm>
            <a:off x="389002" y="992619"/>
            <a:ext cx="3264195" cy="492164"/>
          </a:xfrm>
          <a:prstGeom prst="rect">
            <a:avLst/>
          </a:prstGeom>
        </p:spPr>
        <p:txBody>
          <a:bodyPr lIns="0" tIns="0" rIns="0" bIns="0" anchor="t"/>
          <a:lstStyle/>
          <a:p>
            <a:pPr>
              <a:defRPr>
                <a:latin typeface="Source Sans Pro Bold"/>
                <a:ea typeface="Source Sans Pro Bold"/>
                <a:cs typeface="Source Sans Pro Bold"/>
                <a:sym typeface="Source Sans Pro Bold"/>
              </a:defRPr>
            </a:pPr>
            <a:r>
              <a:rPr b="1" dirty="0"/>
              <a:t>Introduction</a:t>
            </a:r>
          </a:p>
        </p:txBody>
      </p:sp>
      <p:sp>
        <p:nvSpPr>
          <p:cNvPr id="6" name="Google Shape;307;p8">
            <a:extLst>
              <a:ext uri="{FF2B5EF4-FFF2-40B4-BE49-F238E27FC236}">
                <a16:creationId xmlns:a16="http://schemas.microsoft.com/office/drawing/2014/main" id="{B176CE6C-C596-4E32-CC5E-FA3DB1F9EEA5}"/>
              </a:ext>
            </a:extLst>
          </p:cNvPr>
          <p:cNvSpPr txBox="1">
            <a:spLocks/>
          </p:cNvSpPr>
          <p:nvPr/>
        </p:nvSpPr>
        <p:spPr>
          <a:xfrm>
            <a:off x="389002" y="992619"/>
            <a:ext cx="3264195" cy="492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defRPr>
                <a:latin typeface="Source Sans Pro Bold"/>
                <a:ea typeface="Source Sans Pro Bold"/>
                <a:cs typeface="Source Sans Pro Bold"/>
                <a:sym typeface="Source Sans Pro Bold"/>
              </a:defRPr>
            </a:pPr>
            <a:r>
              <a:rPr lang="hu-HU" b="1" dirty="0"/>
              <a:t>Introduction</a:t>
            </a:r>
          </a:p>
        </p:txBody>
      </p:sp>
      <p:sp>
        <p:nvSpPr>
          <p:cNvPr id="7" name="Rounded Rectangle 3">
            <a:extLst>
              <a:ext uri="{FF2B5EF4-FFF2-40B4-BE49-F238E27FC236}">
                <a16:creationId xmlns:a16="http://schemas.microsoft.com/office/drawing/2014/main" id="{8BF2C3FD-B35B-5940-623A-4FB650F86DD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sz="half" idx="1"/>
          </p:nvPr>
        </p:nvSpPr>
        <p:spPr>
          <a:xfrm>
            <a:off x="4273550" y="2053828"/>
            <a:ext cx="7529514" cy="2750345"/>
          </a:xfrm>
          <a:prstGeom prst="rect">
            <a:avLst/>
          </a:prstGeom>
        </p:spPr>
        <p:txBody>
          <a:bodyPr/>
          <a:lstStyle/>
          <a:p>
            <a:pPr marL="0" indent="0">
              <a:buSzTx/>
              <a:buNone/>
              <a:defRPr sz="2400"/>
            </a:pPr>
            <a:r>
              <a:rPr b="1" dirty="0">
                <a:solidFill>
                  <a:schemeClr val="tx1"/>
                </a:solidFill>
              </a:rPr>
              <a:t>At the end of this activity you should be able to:</a:t>
            </a:r>
          </a:p>
          <a:p>
            <a:pPr marL="0" indent="0">
              <a:buSzTx/>
              <a:buNone/>
              <a:defRPr sz="2400"/>
            </a:pPr>
            <a:endParaRPr dirty="0"/>
          </a:p>
          <a:p>
            <a:pPr marL="254000" indent="-254000">
              <a:buClr>
                <a:srgbClr val="65A000"/>
              </a:buClr>
              <a:defRPr sz="2400"/>
            </a:pPr>
            <a:r>
              <a:rPr dirty="0"/>
              <a:t>Collect relevant and complete information to ensure case investigation.</a:t>
            </a:r>
          </a:p>
          <a:p>
            <a:pPr marL="254000" indent="-254000">
              <a:buClr>
                <a:srgbClr val="65A000"/>
              </a:buClr>
              <a:defRPr sz="2400"/>
            </a:pPr>
            <a:endParaRPr dirty="0"/>
          </a:p>
          <a:p>
            <a:pPr marL="254000" indent="-254000">
              <a:buClr>
                <a:srgbClr val="65A000"/>
              </a:buClr>
              <a:defRPr sz="2400"/>
            </a:pPr>
            <a:r>
              <a:rPr dirty="0"/>
              <a:t>Identify contacts according to their possible exposure to perform contact tracing.</a:t>
            </a:r>
          </a:p>
        </p:txBody>
      </p:sp>
      <p:sp>
        <p:nvSpPr>
          <p:cNvPr id="4" name="Title 1">
            <a:extLst>
              <a:ext uri="{FF2B5EF4-FFF2-40B4-BE49-F238E27FC236}">
                <a16:creationId xmlns:a16="http://schemas.microsoft.com/office/drawing/2014/main" id="{C38AAC25-2657-78DE-A790-8A75669256CB}"/>
              </a:ext>
            </a:extLst>
          </p:cNvPr>
          <p:cNvSpPr txBox="1">
            <a:spLocks noGrp="1"/>
          </p:cNvSpPr>
          <p:nvPr>
            <p:ph type="title"/>
          </p:nvPr>
        </p:nvSpPr>
        <p:spPr>
          <a:xfrm>
            <a:off x="388937" y="388882"/>
            <a:ext cx="3264195" cy="1182817"/>
          </a:xfrm>
          <a:prstGeom prst="rect">
            <a:avLst/>
          </a:prstGeom>
        </p:spPr>
        <p:txBody>
          <a:bodyPr/>
          <a:lstStyle>
            <a:lvl1pPr>
              <a:defRPr>
                <a:latin typeface="Source Sans Pro Bold"/>
                <a:ea typeface="Source Sans Pro Bold"/>
                <a:cs typeface="Source Sans Pro Bold"/>
                <a:sym typeface="Source Sans Pro Bold"/>
              </a:defRPr>
            </a:lvl1pPr>
          </a:lstStyle>
          <a:p>
            <a:r>
              <a:rPr b="1" dirty="0"/>
              <a:t>Learning objectives</a:t>
            </a:r>
          </a:p>
        </p:txBody>
      </p:sp>
      <p:sp>
        <p:nvSpPr>
          <p:cNvPr id="5" name="Rounded Rectangle 3">
            <a:extLst>
              <a:ext uri="{FF2B5EF4-FFF2-40B4-BE49-F238E27FC236}">
                <a16:creationId xmlns:a16="http://schemas.microsoft.com/office/drawing/2014/main" id="{624B34FD-0BCA-4FED-19B6-1967C4D2E50F}"/>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itle 1"/>
          <p:cNvSpPr txBox="1">
            <a:spLocks noGrp="1"/>
          </p:cNvSpPr>
          <p:nvPr>
            <p:ph type="title" idx="4294967295"/>
          </p:nvPr>
        </p:nvSpPr>
        <p:spPr>
          <a:xfrm>
            <a:off x="3443291" y="1805737"/>
            <a:ext cx="5635107" cy="1760891"/>
          </a:xfrm>
          <a:prstGeom prst="rect">
            <a:avLst/>
          </a:prstGeom>
        </p:spPr>
        <p:txBody>
          <a:bodyPr/>
          <a:lstStyle>
            <a:lvl1pPr algn="ctr"/>
          </a:lstStyle>
          <a:p>
            <a:r>
              <a:rPr b="1" dirty="0"/>
              <a:t>Introduction to pneumonic </a:t>
            </a:r>
            <a:r>
              <a:rPr b="1" dirty="0" err="1"/>
              <a:t>pleague</a:t>
            </a:r>
            <a:r>
              <a:rPr b="1" dirty="0"/>
              <a:t> scenario</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idx="4294967295"/>
          </p:nvPr>
        </p:nvSpPr>
        <p:spPr>
          <a:xfrm>
            <a:off x="128171" y="35547"/>
            <a:ext cx="5385628" cy="646114"/>
          </a:xfrm>
          <a:prstGeom prst="rect">
            <a:avLst/>
          </a:prstGeom>
        </p:spPr>
        <p:txBody>
          <a:bodyPr/>
          <a:lstStyle/>
          <a:p>
            <a:r>
              <a:rPr b="1" dirty="0"/>
              <a:t>Pneumonic </a:t>
            </a:r>
            <a:r>
              <a:rPr b="1" dirty="0" err="1"/>
              <a:t>pleague</a:t>
            </a:r>
            <a:r>
              <a:rPr b="1" dirty="0"/>
              <a:t> scenario</a:t>
            </a:r>
          </a:p>
        </p:txBody>
      </p:sp>
      <p:sp>
        <p:nvSpPr>
          <p:cNvPr id="297" name="Content Placeholder 2"/>
          <p:cNvSpPr txBox="1">
            <a:spLocks noGrp="1"/>
          </p:cNvSpPr>
          <p:nvPr>
            <p:ph type="body" idx="1"/>
          </p:nvPr>
        </p:nvSpPr>
        <p:spPr>
          <a:xfrm>
            <a:off x="1527296" y="850252"/>
            <a:ext cx="9137408" cy="5157496"/>
          </a:xfrm>
          <a:prstGeom prst="rect">
            <a:avLst/>
          </a:prstGeom>
        </p:spPr>
        <p:txBody>
          <a:bodyPr/>
          <a:lstStyle>
            <a:lvl1pPr marL="0" indent="0" algn="just">
              <a:lnSpc>
                <a:spcPct val="100000"/>
              </a:lnSpc>
              <a:spcBef>
                <a:spcPts val="0"/>
              </a:spcBef>
              <a:buSzTx/>
              <a:buNone/>
              <a:defRPr sz="2400"/>
            </a:lvl1pPr>
          </a:lstStyle>
          <a:p>
            <a:r>
              <a:rPr dirty="0"/>
              <a:t>On March 23, Matilda, 35-years old, traveled from Western City to Central City where she lives, on X Airlines Flight A54398 which took 5 hours. Two days before her flight,  Matilda complained of headaches with fatigue and fever; and during the flight, she started coughing. Upon arrival, Matilda was picked up by the driver of the office where she works, she had an important meeting at her office that she could not miss, and she took part in it. She spent the evening with her husband who took her to Local hospital by his personal car the next day March 24, because she had a fever and breathing difficulties. Her cousin informed her that a friend who had dined with them while she was in Western City had been tested positive for pneumonic plague by a healthcare professional. Matilda's test came back positive for the plague the same day.</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Espace réservé du contenu 2"/>
          <p:cNvSpPr txBox="1">
            <a:spLocks noGrp="1"/>
          </p:cNvSpPr>
          <p:nvPr>
            <p:ph type="body" sz="half" idx="1"/>
          </p:nvPr>
        </p:nvSpPr>
        <p:spPr>
          <a:xfrm>
            <a:off x="4273550" y="2029523"/>
            <a:ext cx="7529514" cy="3341468"/>
          </a:xfrm>
          <a:prstGeom prst="rect">
            <a:avLst/>
          </a:prstGeom>
        </p:spPr>
        <p:txBody>
          <a:bodyPr/>
          <a:lstStyle/>
          <a:p>
            <a:pPr marL="254000" indent="-254000">
              <a:defRPr sz="2400"/>
            </a:pPr>
            <a:r>
              <a:rPr dirty="0"/>
              <a:t>Bacterial infection</a:t>
            </a:r>
          </a:p>
          <a:p>
            <a:pPr marL="254000" indent="-254000">
              <a:defRPr sz="2400"/>
            </a:pPr>
            <a:r>
              <a:rPr dirty="0"/>
              <a:t>Highly contagious with up to 100% case fatality if untreated</a:t>
            </a:r>
          </a:p>
          <a:p>
            <a:pPr marL="254000" indent="-254000">
              <a:defRPr sz="2400"/>
            </a:pPr>
            <a:r>
              <a:rPr dirty="0"/>
              <a:t>Any person with pneumonic plague may transmit the disease via droplets to other humans</a:t>
            </a:r>
          </a:p>
          <a:p>
            <a:pPr marL="254000" indent="-254000">
              <a:defRPr sz="2400"/>
            </a:pPr>
            <a:r>
              <a:rPr dirty="0"/>
              <a:t>Active surveillance system including contact tracing played a key role in bringing epidemic under control</a:t>
            </a:r>
          </a:p>
          <a:p>
            <a:pPr marL="254000" indent="-254000">
              <a:defRPr sz="2400"/>
            </a:pPr>
            <a:r>
              <a:rPr dirty="0"/>
              <a:t>Effective treatment with antibiotics, if started early. </a:t>
            </a:r>
          </a:p>
        </p:txBody>
      </p:sp>
      <p:sp>
        <p:nvSpPr>
          <p:cNvPr id="302" name="Text Placeholder 3"/>
          <p:cNvSpPr txBox="1"/>
          <p:nvPr/>
        </p:nvSpPr>
        <p:spPr>
          <a:xfrm>
            <a:off x="416901" y="519320"/>
            <a:ext cx="2630815" cy="9721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lvl1pPr defTabSz="28932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r>
              <a:rPr b="1" dirty="0"/>
              <a:t>Pneumonic plague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Title 1"/>
          <p:cNvSpPr txBox="1">
            <a:spLocks noGrp="1"/>
          </p:cNvSpPr>
          <p:nvPr>
            <p:ph type="title"/>
          </p:nvPr>
        </p:nvSpPr>
        <p:spPr>
          <a:xfrm>
            <a:off x="393763" y="555282"/>
            <a:ext cx="3264196" cy="1054785"/>
          </a:xfrm>
          <a:prstGeom prst="rect">
            <a:avLst/>
          </a:prstGeom>
        </p:spPr>
        <p:txBody>
          <a:bodyPr lIns="47302" tIns="47302" rIns="47302" bIns="47302"/>
          <a:lstStyle>
            <a:lvl1pPr>
              <a:defRPr sz="2800"/>
            </a:lvl1pPr>
          </a:lstStyle>
          <a:p>
            <a:r>
              <a:rPr b="1" dirty="0"/>
              <a:t>Pneumonic plague: WHO is a contact? </a:t>
            </a:r>
          </a:p>
        </p:txBody>
      </p:sp>
      <p:sp>
        <p:nvSpPr>
          <p:cNvPr id="307" name="Content Placeholder 2"/>
          <p:cNvSpPr txBox="1">
            <a:spLocks noGrp="1"/>
          </p:cNvSpPr>
          <p:nvPr>
            <p:ph type="body" sz="half" idx="1"/>
          </p:nvPr>
        </p:nvSpPr>
        <p:spPr>
          <a:xfrm>
            <a:off x="4273550" y="2286000"/>
            <a:ext cx="7529514" cy="4103688"/>
          </a:xfrm>
          <a:prstGeom prst="rect">
            <a:avLst/>
          </a:prstGeom>
        </p:spPr>
        <p:txBody>
          <a:bodyPr/>
          <a:lstStyle/>
          <a:p>
            <a:pPr marL="0" indent="0">
              <a:buSzTx/>
              <a:buNone/>
              <a:defRPr sz="2400">
                <a:solidFill>
                  <a:srgbClr val="548235"/>
                </a:solidFill>
              </a:defRPr>
            </a:pPr>
            <a:r>
              <a:rPr dirty="0"/>
              <a:t>Any person</a:t>
            </a:r>
            <a:r>
              <a:rPr dirty="0">
                <a:solidFill>
                  <a:srgbClr val="000000"/>
                </a:solidFill>
              </a:rPr>
              <a:t> who has been exposed to a suspected, probable, or confirmed case of plague.</a:t>
            </a:r>
          </a:p>
          <a:p>
            <a:pPr marL="0" indent="0">
              <a:buSzTx/>
              <a:buNone/>
              <a:defRPr sz="2400"/>
            </a:pPr>
            <a:endParaRPr dirty="0">
              <a:solidFill>
                <a:srgbClr val="000000"/>
              </a:solidFill>
            </a:endParaRPr>
          </a:p>
          <a:p>
            <a:pPr marL="0" indent="0">
              <a:buSzTx/>
              <a:buNone/>
              <a:defRPr sz="2400"/>
            </a:pPr>
            <a:r>
              <a:rPr dirty="0"/>
              <a:t>Exposure = shared airspace within 2 meters while a case is symptomatic.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1"/>
          <p:cNvSpPr txBox="1">
            <a:spLocks noGrp="1"/>
          </p:cNvSpPr>
          <p:nvPr>
            <p:ph type="title"/>
          </p:nvPr>
        </p:nvSpPr>
        <p:spPr>
          <a:xfrm>
            <a:off x="397815" y="186431"/>
            <a:ext cx="3543871" cy="1228838"/>
          </a:xfrm>
          <a:prstGeom prst="rect">
            <a:avLst/>
          </a:prstGeom>
        </p:spPr>
        <p:txBody>
          <a:bodyPr lIns="47302" tIns="47302" rIns="47302" bIns="47302">
            <a:noAutofit/>
          </a:bodyPr>
          <a:lstStyle>
            <a:lvl1pPr defTabSz="266176">
              <a:defRPr sz="2576"/>
            </a:lvl1pPr>
          </a:lstStyle>
          <a:p>
            <a:r>
              <a:rPr sz="3200" b="1" dirty="0"/>
              <a:t>Pneumonic</a:t>
            </a:r>
            <a:r>
              <a:rPr lang="hu-HU" sz="3200" b="1" dirty="0"/>
              <a:t> </a:t>
            </a:r>
            <a:r>
              <a:rPr sz="3200" b="1" dirty="0"/>
              <a:t>plague: Treatment of contacts</a:t>
            </a:r>
          </a:p>
        </p:txBody>
      </p:sp>
      <p:sp>
        <p:nvSpPr>
          <p:cNvPr id="314" name="Content Placeholder 2"/>
          <p:cNvSpPr txBox="1">
            <a:spLocks noGrp="1"/>
          </p:cNvSpPr>
          <p:nvPr>
            <p:ph type="body" idx="1"/>
          </p:nvPr>
        </p:nvSpPr>
        <p:spPr>
          <a:xfrm>
            <a:off x="4273550" y="1694984"/>
            <a:ext cx="7529514" cy="3480698"/>
          </a:xfrm>
          <a:prstGeom prst="rect">
            <a:avLst/>
          </a:prstGeom>
        </p:spPr>
        <p:txBody>
          <a:bodyPr/>
          <a:lstStyle/>
          <a:p>
            <a:pPr marL="0" indent="0">
              <a:buSzTx/>
              <a:buNone/>
              <a:defRPr sz="2400"/>
            </a:pPr>
            <a:r>
              <a:rPr b="1" dirty="0">
                <a:solidFill>
                  <a:schemeClr val="tx1"/>
                </a:solidFill>
              </a:rPr>
              <a:t>Close contacts are:</a:t>
            </a:r>
          </a:p>
          <a:p>
            <a:pPr marL="0" indent="0">
              <a:buSzTx/>
              <a:buNone/>
              <a:defRPr sz="2400"/>
            </a:pPr>
            <a:endParaRPr dirty="0"/>
          </a:p>
          <a:p>
            <a:pPr marL="254000" indent="-254000">
              <a:buClr>
                <a:srgbClr val="65A000"/>
              </a:buClr>
              <a:defRPr sz="2400"/>
            </a:pPr>
            <a:r>
              <a:rPr dirty="0"/>
              <a:t>Given prophylactic treatment for plague (antibiotics)</a:t>
            </a:r>
          </a:p>
          <a:p>
            <a:pPr marL="254000" indent="-254000">
              <a:buClr>
                <a:srgbClr val="65A000"/>
              </a:buClr>
              <a:defRPr sz="2400"/>
            </a:pPr>
            <a:endParaRPr dirty="0"/>
          </a:p>
          <a:p>
            <a:pPr marL="254000" indent="-254000">
              <a:buClr>
                <a:srgbClr val="65A000"/>
              </a:buClr>
              <a:defRPr sz="2400"/>
            </a:pPr>
            <a:r>
              <a:rPr dirty="0"/>
              <a:t>Counseled on signs, symptoms, transmission, treatment</a:t>
            </a:r>
          </a:p>
          <a:p>
            <a:pPr marL="254000" indent="-254000">
              <a:buClr>
                <a:srgbClr val="65A000"/>
              </a:buClr>
              <a:defRPr sz="2400"/>
            </a:pPr>
            <a:endParaRPr dirty="0"/>
          </a:p>
          <a:p>
            <a:pPr marL="254000" indent="-254000">
              <a:buClr>
                <a:srgbClr val="65A000"/>
              </a:buClr>
              <a:defRPr sz="2400"/>
            </a:pPr>
            <a:r>
              <a:rPr dirty="0"/>
              <a:t>Visited twice a day for a week to ensure they are feeling well, taking medication, and have any questions answered</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864311-226B-47E7-B34E-3E4F105EC6D7}">
  <ds:schemaRefs>
    <ds:schemaRef ds:uri="http://schemas.microsoft.com/office/2006/metadata/properties"/>
    <ds:schemaRef ds:uri="http://purl.org/dc/elements/1.1/"/>
    <ds:schemaRef ds:uri="450f158c-397a-4a9d-b005-a44c92e0fccb"/>
    <ds:schemaRef ds:uri="e2a64997-203d-4655-a595-383c2eb1e865"/>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42D283E-55E0-458A-B253-7095592FFA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B094D67-D160-4CF5-9CC5-6792C54DC6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81</TotalTime>
  <Words>1797</Words>
  <Application>Microsoft Office PowerPoint</Application>
  <PresentationFormat>Widescreen</PresentationFormat>
  <Paragraphs>189</Paragraphs>
  <Slides>27</Slides>
  <Notes>15</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RRT_Theme_v3</vt:lpstr>
      <vt:lpstr>RRT_Theme_v3</vt:lpstr>
      <vt:lpstr>Active case finding &amp; contact tracing in outbreaks</vt:lpstr>
      <vt:lpstr>Introduction</vt:lpstr>
      <vt:lpstr>Introduction</vt:lpstr>
      <vt:lpstr>Learning objectives</vt:lpstr>
      <vt:lpstr>Introduction to pneumonic pleague scenario</vt:lpstr>
      <vt:lpstr>Pneumonic pleague scenario</vt:lpstr>
      <vt:lpstr>PowerPoint Presentation</vt:lpstr>
      <vt:lpstr>Pneumonic plague: WHO is a contact? </vt:lpstr>
      <vt:lpstr>Pneumonic plague: Treatment of contacts</vt:lpstr>
      <vt:lpstr>Pneumonic pleague scenario: instructions</vt:lpstr>
      <vt:lpstr>PowerPoint Presentation</vt:lpstr>
      <vt:lpstr>Pneumonic pleague scenario: Step 1</vt:lpstr>
      <vt:lpstr>PowerPoint Presentation</vt:lpstr>
      <vt:lpstr>PowerPoint Presentation</vt:lpstr>
      <vt:lpstr>PowerPoint Presentation</vt:lpstr>
      <vt:lpstr>PowerPoint Presentation</vt:lpstr>
      <vt:lpstr>Pneumonic pleague scenario: Step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Active case finding &amp; contact tracing in outbreaks</dc:title>
  <dc:creator>Hp</dc:creator>
  <cp:lastModifiedBy>GOMEZ, Paula</cp:lastModifiedBy>
  <cp:revision>7</cp:revision>
  <dcterms:modified xsi:type="dcterms:W3CDTF">2023-04-07T10:55:17Z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Order">
    <vt:r8>132800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MediaServiceImageTags">
    <vt:lpwstr/>
  </property>
</Properties>
</file>